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sldIdLst>
    <p:sldId id="338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50" r:id="rId10"/>
    <p:sldId id="348" r:id="rId11"/>
    <p:sldId id="347" r:id="rId12"/>
    <p:sldId id="351" r:id="rId13"/>
    <p:sldId id="352" r:id="rId14"/>
    <p:sldId id="359" r:id="rId15"/>
    <p:sldId id="361" r:id="rId16"/>
    <p:sldId id="358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chatos Mitra" initials="PM" lastIdx="50" clrIdx="0">
    <p:extLst>
      <p:ext uri="{19B8F6BF-5375-455C-9EA6-DF929625EA0E}">
        <p15:presenceInfo xmlns:p15="http://schemas.microsoft.com/office/powerpoint/2012/main" userId="S::prachatos.mitra@nutanix.com::e35bcfd0-beb1-4d23-930b-e0a1c2f6a6e0" providerId="AD"/>
      </p:ext>
    </p:extLst>
  </p:cmAuthor>
  <p:cmAuthor id="2" name="Utkarsh Tripathi" initials="UT" lastIdx="17" clrIdx="1">
    <p:extLst>
      <p:ext uri="{19B8F6BF-5375-455C-9EA6-DF929625EA0E}">
        <p15:presenceInfo xmlns:p15="http://schemas.microsoft.com/office/powerpoint/2012/main" userId="S::utkarsh.tripathi@nutanix.com::bff16c83-6ef1-4673-b555-fd1cb32b23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235"/>
    <a:srgbClr val="FF832A"/>
    <a:srgbClr val="FF7A27"/>
    <a:srgbClr val="76787A"/>
    <a:srgbClr val="1E1E1E"/>
    <a:srgbClr val="4D4D4E"/>
    <a:srgbClr val="034EA2"/>
    <a:srgbClr val="27BDBE"/>
    <a:srgbClr val="AFD135"/>
    <a:srgbClr val="0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6"/>
  </p:normalViewPr>
  <p:slideViewPr>
    <p:cSldViewPr snapToGrid="0" snapToObjects="1">
      <p:cViewPr varScale="1">
        <p:scale>
          <a:sx n="90" d="100"/>
          <a:sy n="90" d="100"/>
        </p:scale>
        <p:origin x="232" y="48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rachatos.mitra/Downloads/Local%20migr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rachatos.mitra/Downloads/Local%20migr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rachatos.mitra/Downloads/Local%20migr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Total</a:t>
            </a:r>
            <a:r>
              <a:rPr lang="en-US" b="0" i="0" baseline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 migration time with workload</a:t>
            </a:r>
            <a:endParaRPr lang="en-US" b="0" i="0">
              <a:solidFill>
                <a:schemeClr val="tx1"/>
              </a:solidFill>
              <a:latin typeface="Gotham Medium" pitchFamily="2" charset="0"/>
              <a:cs typeface="Gotham Medium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90375314760782"/>
          <c:y val="0.11184983003372315"/>
          <c:w val="0.85017746512650383"/>
          <c:h val="0.64209851311770672"/>
        </c:manualLayout>
      </c:layout>
      <c:lineChart>
        <c:grouping val="standard"/>
        <c:varyColors val="0"/>
        <c:ser>
          <c:idx val="0"/>
          <c:order val="0"/>
          <c:tx>
            <c:v>FD passing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(Sheet1!$G$2,Sheet1!$G$3,Sheet1!$G$5,Sheet1!$G$4)</c:f>
              <c:numCache>
                <c:formatCode>General</c:formatCode>
                <c:ptCount val="4"/>
                <c:pt idx="0">
                  <c:v>784</c:v>
                </c:pt>
                <c:pt idx="1">
                  <c:v>844</c:v>
                </c:pt>
                <c:pt idx="2">
                  <c:v>831</c:v>
                </c:pt>
                <c:pt idx="3">
                  <c:v>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A-234E-BA4A-3C673AEA9968}"/>
            </c:ext>
          </c:extLst>
        </c:ser>
        <c:ser>
          <c:idx val="1"/>
          <c:order val="1"/>
          <c:tx>
            <c:v>Iterative memory copy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(Sheet1!$G$16,Sheet1!$G$17,Sheet1!$G$19,Sheet1!$G$20)</c:f>
              <c:numCache>
                <c:formatCode>General</c:formatCode>
                <c:ptCount val="4"/>
                <c:pt idx="0">
                  <c:v>10981</c:v>
                </c:pt>
                <c:pt idx="1">
                  <c:v>24285</c:v>
                </c:pt>
                <c:pt idx="2">
                  <c:v>34410</c:v>
                </c:pt>
                <c:pt idx="3">
                  <c:v>44075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A-234E-BA4A-3C673AEA9968}"/>
            </c:ext>
          </c:extLst>
        </c:ser>
        <c:ser>
          <c:idx val="2"/>
          <c:order val="2"/>
          <c:tx>
            <c:v>External migrations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Sheet1!$F$23:$F$26</c:f>
              <c:numCache>
                <c:formatCode>General</c:formatCode>
                <c:ptCount val="4"/>
                <c:pt idx="0">
                  <c:v>21913</c:v>
                </c:pt>
                <c:pt idx="1">
                  <c:v>41729</c:v>
                </c:pt>
                <c:pt idx="2">
                  <c:v>51981</c:v>
                </c:pt>
                <c:pt idx="3">
                  <c:v>73300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6A-234E-BA4A-3C673AEA9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10144"/>
        <c:axId val="1359423408"/>
      </c:lineChart>
      <c:catAx>
        <c:axId val="13243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59423408"/>
        <c:crosses val="autoZero"/>
        <c:auto val="0"/>
        <c:lblAlgn val="ctr"/>
        <c:lblOffset val="100"/>
        <c:noMultiLvlLbl val="0"/>
      </c:catAx>
      <c:valAx>
        <c:axId val="1359423408"/>
        <c:scaling>
          <c:orientation val="minMax"/>
          <c:max val="7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>
                    <a:solidFill>
                      <a:schemeClr val="tx1"/>
                    </a:solidFill>
                    <a:latin typeface="Gotham Rounded Medium" panose="02000000000000000000" pitchFamily="2" charset="0"/>
                  </a:rPr>
                  <a:t>Time to migrat</a:t>
                </a:r>
                <a:r>
                  <a:rPr lang="en-GB" sz="1400" b="0" i="0" baseline="0">
                    <a:solidFill>
                      <a:schemeClr val="tx1"/>
                    </a:solidFill>
                    <a:latin typeface="Gotham Rounded Medium" panose="02000000000000000000" pitchFamily="2" charset="0"/>
                  </a:rPr>
                  <a:t>e (s)</a:t>
                </a:r>
                <a:endParaRPr lang="en-GB" sz="1400" b="0" i="0">
                  <a:solidFill>
                    <a:schemeClr val="tx1"/>
                  </a:solidFill>
                  <a:latin typeface="Gotham Rounded Medium" panose="020000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1.293120863810519E-2"/>
              <c:y val="0.189834327210092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24310144"/>
        <c:crossesAt val="1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23545802856146E-2"/>
          <c:y val="0.87045579681452834"/>
          <c:w val="0.9"/>
          <c:h val="6.8591761288266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Total</a:t>
            </a:r>
            <a:r>
              <a:rPr lang="en-US" b="0" i="0" baseline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 migration time (FD passing)</a:t>
            </a:r>
            <a:endParaRPr lang="en-US" b="0" i="0">
              <a:solidFill>
                <a:schemeClr val="tx1"/>
              </a:solidFill>
              <a:latin typeface="Gotham Medium" pitchFamily="2" charset="0"/>
              <a:cs typeface="Gotham Medium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90375314760782"/>
          <c:y val="0.11184983003372315"/>
          <c:w val="0.85017746512650383"/>
          <c:h val="0.65564359618119472"/>
        </c:manualLayout>
      </c:layout>
      <c:lineChart>
        <c:grouping val="standard"/>
        <c:varyColors val="0"/>
        <c:ser>
          <c:idx val="0"/>
          <c:order val="0"/>
          <c:tx>
            <c:v>FD passing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(Sheet1!$G$2,Sheet1!$G$3,Sheet1!$G$5,Sheet1!$G$4)</c:f>
              <c:numCache>
                <c:formatCode>General</c:formatCode>
                <c:ptCount val="4"/>
                <c:pt idx="0">
                  <c:v>784</c:v>
                </c:pt>
                <c:pt idx="1">
                  <c:v>844</c:v>
                </c:pt>
                <c:pt idx="2">
                  <c:v>831</c:v>
                </c:pt>
                <c:pt idx="3">
                  <c:v>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334D-9CE4-C222462E2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10144"/>
        <c:axId val="1359423408"/>
      </c:lineChart>
      <c:catAx>
        <c:axId val="13243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59423408"/>
        <c:crosses val="autoZero"/>
        <c:auto val="0"/>
        <c:lblAlgn val="ctr"/>
        <c:lblOffset val="100"/>
        <c:noMultiLvlLbl val="0"/>
      </c:catAx>
      <c:valAx>
        <c:axId val="1359423408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>
                    <a:solidFill>
                      <a:schemeClr val="tx1"/>
                    </a:solidFill>
                    <a:latin typeface="Gotham Rounded Medium" panose="02000000000000000000" pitchFamily="2" charset="0"/>
                  </a:rPr>
                  <a:t>Time to migrat</a:t>
                </a:r>
                <a:r>
                  <a:rPr lang="en-GB" sz="1400" b="0" i="0" baseline="0">
                    <a:solidFill>
                      <a:schemeClr val="tx1"/>
                    </a:solidFill>
                    <a:latin typeface="Gotham Rounded Medium" panose="02000000000000000000" pitchFamily="2" charset="0"/>
                  </a:rPr>
                  <a:t>e (ms)</a:t>
                </a:r>
                <a:endParaRPr lang="en-GB" sz="1400" b="0" i="0">
                  <a:solidFill>
                    <a:schemeClr val="tx1"/>
                  </a:solidFill>
                  <a:latin typeface="Gotham Rounded Medium" panose="020000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4.0803310825528218E-3"/>
              <c:y val="0.14327800803878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24310144"/>
        <c:crossesAt val="1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>
                <a:solidFill>
                  <a:schemeClr val="tx1"/>
                </a:solidFill>
                <a:latin typeface="Gotham Medium" pitchFamily="2" charset="0"/>
                <a:cs typeface="Gotham Medium" pitchFamily="2" charset="0"/>
              </a:rPr>
              <a:t>Migration downtime with workload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56930119650539"/>
          <c:y val="0.11184983003372315"/>
          <c:w val="0.84251182950722714"/>
          <c:h val="0.6956107121761671"/>
        </c:manualLayout>
      </c:layout>
      <c:lineChart>
        <c:grouping val="standard"/>
        <c:varyColors val="0"/>
        <c:ser>
          <c:idx val="0"/>
          <c:order val="0"/>
          <c:tx>
            <c:v>FD passing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(Sheet1!$H$2,Sheet1!$H$3,Sheet1!$H$5,Sheet1!$H$4)</c:f>
              <c:numCache>
                <c:formatCode>General</c:formatCode>
                <c:ptCount val="4"/>
                <c:pt idx="0">
                  <c:v>36</c:v>
                </c:pt>
                <c:pt idx="1">
                  <c:v>35</c:v>
                </c:pt>
                <c:pt idx="2">
                  <c:v>33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E9-6348-ACAB-2F0B917592E8}"/>
            </c:ext>
          </c:extLst>
        </c:ser>
        <c:ser>
          <c:idx val="1"/>
          <c:order val="1"/>
          <c:tx>
            <c:v>Iterative memory copy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(Sheet1!$H$16,Sheet1!$H$17,Sheet1!$H$19,Sheet1!$H$18)</c:f>
              <c:numCache>
                <c:formatCode>General</c:formatCode>
                <c:ptCount val="4"/>
                <c:pt idx="0">
                  <c:v>178</c:v>
                </c:pt>
                <c:pt idx="1">
                  <c:v>185</c:v>
                </c:pt>
                <c:pt idx="2">
                  <c:v>201</c:v>
                </c:pt>
                <c:pt idx="3">
                  <c:v>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E9-6348-ACAB-2F0B917592E8}"/>
            </c:ext>
          </c:extLst>
        </c:ser>
        <c:ser>
          <c:idx val="2"/>
          <c:order val="2"/>
          <c:tx>
            <c:v>External migrations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Sheet1!$N$2:$N$5</c:f>
              <c:strCache>
                <c:ptCount val="4"/>
                <c:pt idx="0">
                  <c:v>VM1 
n=2,m=6,l=8</c:v>
                </c:pt>
                <c:pt idx="1">
                  <c:v>VM2 
n=4,m=15,l=16</c:v>
                </c:pt>
                <c:pt idx="2">
                  <c:v>VM3 
n=6,m=23,l=24</c:v>
                </c:pt>
                <c:pt idx="3">
                  <c:v>VM4 
n=8,m=31,l=32</c:v>
                </c:pt>
              </c:strCache>
            </c:strRef>
          </c:cat>
          <c:val>
            <c:numRef>
              <c:f>Sheet1!$G$23:$G$26</c:f>
              <c:numCache>
                <c:formatCode>General</c:formatCode>
                <c:ptCount val="4"/>
                <c:pt idx="0">
                  <c:v>376</c:v>
                </c:pt>
                <c:pt idx="1">
                  <c:v>340</c:v>
                </c:pt>
                <c:pt idx="2">
                  <c:v>348</c:v>
                </c:pt>
                <c:pt idx="3">
                  <c:v>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E9-6348-ACAB-2F0B9175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10144"/>
        <c:axId val="1359423408"/>
      </c:lineChart>
      <c:catAx>
        <c:axId val="13243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59423408"/>
        <c:crosses val="autoZero"/>
        <c:auto val="0"/>
        <c:lblAlgn val="ctr"/>
        <c:lblOffset val="100"/>
        <c:noMultiLvlLbl val="0"/>
      </c:catAx>
      <c:valAx>
        <c:axId val="135942340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baseline="0">
                    <a:solidFill>
                      <a:schemeClr val="tx1"/>
                    </a:solidFill>
                    <a:latin typeface="Gotham Rounded Medium" panose="02000000000000000000" pitchFamily="2" charset="0"/>
                  </a:rPr>
                  <a:t>Downtime (ms)</a:t>
                </a:r>
                <a:endParaRPr lang="en-GB" sz="1400" b="0" i="0">
                  <a:solidFill>
                    <a:schemeClr val="tx1"/>
                  </a:solidFill>
                  <a:latin typeface="Gotham Rounded Medium" panose="020000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1.4293987899399899E-2"/>
              <c:y val="0.29093755949446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Medium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3243101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Rounded Light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8T15:05:34.632" idx="21">
    <p:pos x="10" y="10"/>
    <p:text>Mention cprsave/cprload as state of art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5:07:04.728" idx="22">
    <p:pos x="146" y="146"/>
    <p:text>Alternate term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5:54:29.317" idx="23">
    <p:pos x="282" y="282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16T03:58:41.327" idx="8">
    <p:pos x="10" y="10"/>
    <p:text>solution -&gt; proposed solution/Our take?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16T04:00:51.002" idx="9">
    <p:pos x="7118" y="240"/>
    <p:text>Cause of problems with VMM upgrades -&gt; Problems with VMM upgrades?
</p:text>
    <p:extLst>
      <p:ext uri="{C676402C-5697-4E1C-873F-D02D1690AC5C}">
        <p15:threadingInfo xmlns:p15="http://schemas.microsoft.com/office/powerpoint/2012/main" timeZoneBias="420"/>
      </p:ext>
    </p:extLst>
  </p:cm>
  <p:cm authorId="1" dt="2021-08-17T19:12:06.477" idx="25">
    <p:pos x="7118" y="376"/>
    <p:text>Done</p:text>
    <p:extLst>
      <p:ext uri="{C676402C-5697-4E1C-873F-D02D1690AC5C}">
        <p15:threadingInfo xmlns:p15="http://schemas.microsoft.com/office/powerpoint/2012/main" timeZoneBias="-330">
          <p15:parentCm authorId="2" idx="9"/>
        </p15:threadingInfo>
      </p:ext>
    </p:extLst>
  </p:cm>
  <p:cm authorId="1" dt="2021-08-18T15:12:14.621" idx="26">
    <p:pos x="10" y="10"/>
    <p:text>While other people using qemu differently might not face these problems, issues we face are...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5:13:26.439" idx="27">
    <p:pos x="146" y="146"/>
    <p:text>(Because of pre-copy migration)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5:14:21.718" idx="28">
    <p:pos x="146" y="282"/>
    <p:text>Reverse order of bullets</p:text>
    <p:extLst>
      <p:ext uri="{C676402C-5697-4E1C-873F-D02D1690AC5C}">
        <p15:threadingInfo xmlns:p15="http://schemas.microsoft.com/office/powerpoint/2012/main" timeZoneBias="-330">
          <p15:parentCm authorId="1" idx="27"/>
        </p15:threadingInfo>
      </p:ext>
    </p:extLst>
  </p:cm>
  <p:cm authorId="1" dt="2021-08-18T15:19:18.350" idx="29">
    <p:pos x="282" y="282"/>
    <p:text>This may require a maintenance window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3T15:21:26.432" idx="30">
    <p:pos x="10" y="10"/>
    <p:text>Reduce wordiness</p:text>
    <p:extLst>
      <p:ext uri="{C676402C-5697-4E1C-873F-D02D1690AC5C}">
        <p15:threadingInfo xmlns:p15="http://schemas.microsoft.com/office/powerpoint/2012/main" timeZoneBias="-330"/>
      </p:ext>
    </p:extLst>
  </p:cm>
  <p:cm authorId="1" dt="2021-08-13T15:22:11.154" idx="31">
    <p:pos x="146" y="146"/>
    <p:text>Use bold font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8T15:21:41.636" idx="32">
    <p:pos x="10" y="10"/>
    <p:text>Box below qemu showing qemu path (/usr/bin/qemu-x86) and then show yum update on the filesystem one, then show new version of gemu starting up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3T15:27:47.629" idx="33">
    <p:pos x="10" y="10"/>
    <p:text/>
    <p:extLst>
      <p:ext uri="{C676402C-5697-4E1C-873F-D02D1690AC5C}">
        <p15:threadingInfo xmlns:p15="http://schemas.microsoft.com/office/powerpoint/2012/main" timeZoneBias="-330"/>
      </p:ext>
    </p:extLst>
  </p:cm>
  <p:cm authorId="1" dt="2021-08-18T15:28:22.068" idx="34">
    <p:pos x="146" y="146"/>
    <p:text>An obvious optimisation is to pass the memory mapping from old qemu process to the new one to avoid the memory copy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3T15:36:26.288" idx="40">
    <p:pos x="10" y="10"/>
    <p:text>Make 2D or show keys</p:text>
    <p:extLst>
      <p:ext uri="{C676402C-5697-4E1C-873F-D02D1690AC5C}">
        <p15:threadingInfo xmlns:p15="http://schemas.microsoft.com/office/powerpoint/2012/main" timeZoneBias="-330"/>
      </p:ext>
    </p:extLst>
  </p:cm>
  <p:cm authorId="1" dt="2021-08-17T19:12:21.606" idx="41">
    <p:pos x="10" y="146"/>
    <p:text>Done</p:text>
    <p:extLst>
      <p:ext uri="{C676402C-5697-4E1C-873F-D02D1690AC5C}">
        <p15:threadingInfo xmlns:p15="http://schemas.microsoft.com/office/powerpoint/2012/main" timeZoneBias="-330">
          <p15:parentCm authorId="1" idx="40"/>
        </p15:threadingInfo>
      </p:ext>
    </p:extLst>
  </p:cm>
  <p:cm authorId="1" dt="2021-08-17T22:24:12.082" idx="42">
    <p:pos x="146" y="146"/>
    <p:text>Align phase names</p:text>
    <p:extLst>
      <p:ext uri="{C676402C-5697-4E1C-873F-D02D1690AC5C}">
        <p15:threadingInfo xmlns:p15="http://schemas.microsoft.com/office/powerpoint/2012/main" timeZoneBias="-330"/>
      </p:ext>
    </p:extLst>
  </p:cm>
  <p:cm authorId="1" dt="2021-08-17T22:26:19.340" idx="43">
    <p:pos x="7110" y="1377"/>
    <p:text>Entry from remote should be copied to source after confirm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2:43:31.565" idx="44">
    <p:pos x="7110" y="1513"/>
    <p:text>1 --&gt; domain id 1, symlink</p:text>
    <p:extLst>
      <p:ext uri="{C676402C-5697-4E1C-873F-D02D1690AC5C}">
        <p15:threadingInfo xmlns:p15="http://schemas.microsoft.com/office/powerpoint/2012/main" timeZoneBias="-330">
          <p15:parentCm authorId="1" idx="43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3T15:36:26.288" idx="35">
    <p:pos x="10" y="10"/>
    <p:text>Make 2D or show keys</p:text>
    <p:extLst>
      <p:ext uri="{C676402C-5697-4E1C-873F-D02D1690AC5C}">
        <p15:threadingInfo xmlns:p15="http://schemas.microsoft.com/office/powerpoint/2012/main" timeZoneBias="-330"/>
      </p:ext>
    </p:extLst>
  </p:cm>
  <p:cm authorId="1" dt="2021-08-17T19:12:21.606" idx="36">
    <p:pos x="10" y="146"/>
    <p:text>Done</p:text>
    <p:extLst>
      <p:ext uri="{C676402C-5697-4E1C-873F-D02D1690AC5C}">
        <p15:threadingInfo xmlns:p15="http://schemas.microsoft.com/office/powerpoint/2012/main" timeZoneBias="-330">
          <p15:parentCm authorId="1" idx="35"/>
        </p15:threadingInfo>
      </p:ext>
    </p:extLst>
  </p:cm>
  <p:cm authorId="1" dt="2021-08-17T22:24:12.082" idx="37">
    <p:pos x="146" y="146"/>
    <p:text>Align phase names</p:text>
    <p:extLst>
      <p:ext uri="{C676402C-5697-4E1C-873F-D02D1690AC5C}">
        <p15:threadingInfo xmlns:p15="http://schemas.microsoft.com/office/powerpoint/2012/main" timeZoneBias="-330"/>
      </p:ext>
    </p:extLst>
  </p:cm>
  <p:cm authorId="1" dt="2021-08-17T22:26:19.340" idx="38">
    <p:pos x="7110" y="1377"/>
    <p:text>Entry from remote should be copied to source after confirm</p:text>
    <p:extLst>
      <p:ext uri="{C676402C-5697-4E1C-873F-D02D1690AC5C}">
        <p15:threadingInfo xmlns:p15="http://schemas.microsoft.com/office/powerpoint/2012/main" timeZoneBias="-330"/>
      </p:ext>
    </p:extLst>
  </p:cm>
  <p:cm authorId="1" dt="2021-08-18T12:43:40.092" idx="39">
    <p:pos x="7110" y="1513"/>
    <p:text>Color for remote</p:text>
    <p:extLst>
      <p:ext uri="{C676402C-5697-4E1C-873F-D02D1690AC5C}">
        <p15:threadingInfo xmlns:p15="http://schemas.microsoft.com/office/powerpoint/2012/main" timeZoneBias="-330">
          <p15:parentCm authorId="1" idx="3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BE35F-0F83-DC49-A2ED-C90F96705C22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0F7AA9-6B90-D846-BB73-089E99A7CB72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/>
            <a:t>yum update qemu-kvm </a:t>
          </a:r>
        </a:p>
      </dgm:t>
    </dgm:pt>
    <dgm:pt modelId="{2AC13409-7DB7-FC4D-8850-D50EC354CA96}" type="parTrans" cxnId="{138C6E65-90E9-1D41-8E29-8A45BE9A2BF8}">
      <dgm:prSet/>
      <dgm:spPr/>
      <dgm:t>
        <a:bodyPr/>
        <a:lstStyle/>
        <a:p>
          <a:endParaRPr lang="en-GB"/>
        </a:p>
      </dgm:t>
    </dgm:pt>
    <dgm:pt modelId="{4FDDD453-6BFF-5C48-B060-78319F35D39C}" type="sibTrans" cxnId="{138C6E65-90E9-1D41-8E29-8A45BE9A2BF8}">
      <dgm:prSet/>
      <dgm:spPr/>
      <dgm:t>
        <a:bodyPr/>
        <a:lstStyle/>
        <a:p>
          <a:endParaRPr lang="en-GB"/>
        </a:p>
      </dgm:t>
    </dgm:pt>
    <dgm:pt modelId="{776119A0-4957-914B-9811-E0241D7F6B56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GB" sz="2000"/>
            <a:t>Initiate qemu upgrade from package manager </a:t>
          </a:r>
        </a:p>
      </dgm:t>
    </dgm:pt>
    <dgm:pt modelId="{8F11254C-D8EB-DE4C-9D07-CD7F2DDC1995}" type="parTrans" cxnId="{6EEDBD83-84D8-3846-B6EC-2B5F69AA4DC7}">
      <dgm:prSet/>
      <dgm:spPr/>
      <dgm:t>
        <a:bodyPr/>
        <a:lstStyle/>
        <a:p>
          <a:endParaRPr lang="en-GB"/>
        </a:p>
      </dgm:t>
    </dgm:pt>
    <dgm:pt modelId="{2637AA7A-CDB8-854F-A7C2-188B936F73A2}" type="sibTrans" cxnId="{6EEDBD83-84D8-3846-B6EC-2B5F69AA4DC7}">
      <dgm:prSet/>
      <dgm:spPr/>
      <dgm:t>
        <a:bodyPr/>
        <a:lstStyle/>
        <a:p>
          <a:endParaRPr lang="en-GB"/>
        </a:p>
      </dgm:t>
    </dgm:pt>
    <dgm:pt modelId="{CD3FF228-9B03-984F-9968-896DC4737C69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/>
            <a:t>virsh migrate --local &lt;domain id&gt;</a:t>
          </a:r>
        </a:p>
      </dgm:t>
    </dgm:pt>
    <dgm:pt modelId="{53053116-884E-8347-8F68-432D03A6BAAC}" type="parTrans" cxnId="{D0511DA6-6524-2249-9664-B54334CA968D}">
      <dgm:prSet/>
      <dgm:spPr/>
      <dgm:t>
        <a:bodyPr/>
        <a:lstStyle/>
        <a:p>
          <a:endParaRPr lang="en-GB"/>
        </a:p>
      </dgm:t>
    </dgm:pt>
    <dgm:pt modelId="{8567A5EF-4543-0F4C-8E94-72A8CDA780B7}" type="sibTrans" cxnId="{D0511DA6-6524-2249-9664-B54334CA968D}">
      <dgm:prSet/>
      <dgm:spPr/>
      <dgm:t>
        <a:bodyPr/>
        <a:lstStyle/>
        <a:p>
          <a:endParaRPr lang="en-GB"/>
        </a:p>
      </dgm:t>
    </dgm:pt>
    <dgm:pt modelId="{A702C9DC-0978-E944-9E9F-D7C62D2EC4B0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GB" sz="2000"/>
            <a:t>Local migrate VM to new qemu binary</a:t>
          </a:r>
        </a:p>
      </dgm:t>
    </dgm:pt>
    <dgm:pt modelId="{AD785841-6DC3-3641-8DDB-2D0649FA379A}" type="parTrans" cxnId="{2F08528D-0085-124B-807C-BDC3E486DBE9}">
      <dgm:prSet/>
      <dgm:spPr/>
      <dgm:t>
        <a:bodyPr/>
        <a:lstStyle/>
        <a:p>
          <a:endParaRPr lang="en-GB"/>
        </a:p>
      </dgm:t>
    </dgm:pt>
    <dgm:pt modelId="{CC9E7A54-8DB0-E84B-81B2-F5854ADC0964}" type="sibTrans" cxnId="{2F08528D-0085-124B-807C-BDC3E486DBE9}">
      <dgm:prSet/>
      <dgm:spPr/>
      <dgm:t>
        <a:bodyPr/>
        <a:lstStyle/>
        <a:p>
          <a:endParaRPr lang="en-GB"/>
        </a:p>
      </dgm:t>
    </dgm:pt>
    <dgm:pt modelId="{50D9F8E2-57A1-F94F-8AD7-2DB4633D672D}" type="pres">
      <dgm:prSet presAssocID="{6B7BE35F-0F83-DC49-A2ED-C90F96705C22}" presName="rootnode" presStyleCnt="0">
        <dgm:presLayoutVars>
          <dgm:chMax/>
          <dgm:chPref/>
          <dgm:dir/>
          <dgm:animLvl val="lvl"/>
        </dgm:presLayoutVars>
      </dgm:prSet>
      <dgm:spPr/>
    </dgm:pt>
    <dgm:pt modelId="{2101C579-D494-6A46-B1E9-C75408FD55F8}" type="pres">
      <dgm:prSet presAssocID="{D40F7AA9-6B90-D846-BB73-089E99A7CB72}" presName="composite" presStyleCnt="0"/>
      <dgm:spPr/>
    </dgm:pt>
    <dgm:pt modelId="{479D89E6-DEAF-2B47-AD5E-BC86F0300561}" type="pres">
      <dgm:prSet presAssocID="{D40F7AA9-6B90-D846-BB73-089E99A7CB72}" presName="bentUpArrow1" presStyleLbl="alignImgPlace1" presStyleIdx="0" presStyleCnt="1" custScaleX="61060" custScaleY="106101" custLinFactNeighborX="-92928" custLinFactNeighborY="-58161"/>
      <dgm:spPr>
        <a:solidFill>
          <a:schemeClr val="tx1">
            <a:lumMod val="50000"/>
            <a:lumOff val="50000"/>
          </a:schemeClr>
        </a:solidFill>
      </dgm:spPr>
    </dgm:pt>
    <dgm:pt modelId="{CE833610-52B5-6F4E-9361-54C5BCBC8CA8}" type="pres">
      <dgm:prSet presAssocID="{D40F7AA9-6B90-D846-BB73-089E99A7CB72}" presName="ParentText" presStyleLbl="node1" presStyleIdx="0" presStyleCnt="2" custScaleX="194595" custScaleY="46487">
        <dgm:presLayoutVars>
          <dgm:chMax val="1"/>
          <dgm:chPref val="1"/>
          <dgm:bulletEnabled val="1"/>
        </dgm:presLayoutVars>
      </dgm:prSet>
      <dgm:spPr/>
    </dgm:pt>
    <dgm:pt modelId="{6461A0B6-B1E4-4042-8C83-1D7F1A9042F4}" type="pres">
      <dgm:prSet presAssocID="{D40F7AA9-6B90-D846-BB73-089E99A7CB72}" presName="ChildText" presStyleLbl="revTx" presStyleIdx="0" presStyleCnt="2" custScaleX="161860" custScaleY="66095" custLinFactX="24184" custLinFactNeighborX="100000" custLinFactNeighborY="-3947">
        <dgm:presLayoutVars>
          <dgm:chMax val="0"/>
          <dgm:chPref val="0"/>
          <dgm:bulletEnabled val="1"/>
        </dgm:presLayoutVars>
      </dgm:prSet>
      <dgm:spPr/>
    </dgm:pt>
    <dgm:pt modelId="{4018C91C-6A23-7D43-947C-7165CB581665}" type="pres">
      <dgm:prSet presAssocID="{4FDDD453-6BFF-5C48-B060-78319F35D39C}" presName="sibTrans" presStyleCnt="0"/>
      <dgm:spPr/>
    </dgm:pt>
    <dgm:pt modelId="{9070E326-AF9D-7F48-A01E-9ADDE18A20FF}" type="pres">
      <dgm:prSet presAssocID="{CD3FF228-9B03-984F-9968-896DC4737C69}" presName="composite" presStyleCnt="0"/>
      <dgm:spPr/>
    </dgm:pt>
    <dgm:pt modelId="{DFF2F392-8B91-D841-94E6-8D857D47C8F0}" type="pres">
      <dgm:prSet presAssocID="{CD3FF228-9B03-984F-9968-896DC4737C69}" presName="ParentText" presStyleLbl="node1" presStyleIdx="1" presStyleCnt="2" custScaleX="237545" custScaleY="60303" custLinFactNeighborX="-69030" custLinFactNeighborY="-28907">
        <dgm:presLayoutVars>
          <dgm:chMax val="1"/>
          <dgm:chPref val="1"/>
          <dgm:bulletEnabled val="1"/>
        </dgm:presLayoutVars>
      </dgm:prSet>
      <dgm:spPr/>
    </dgm:pt>
    <dgm:pt modelId="{BF6DDB93-979B-8346-8385-4113AD76B388}" type="pres">
      <dgm:prSet presAssocID="{CD3FF228-9B03-984F-9968-896DC4737C69}" presName="FinalChildText" presStyleLbl="revTx" presStyleIdx="1" presStyleCnt="2" custScaleX="92328" custScaleY="87343" custLinFactX="15541" custLinFactNeighborX="100000" custLinFactNeighborY="-25192">
        <dgm:presLayoutVars>
          <dgm:chMax val="0"/>
          <dgm:chPref val="0"/>
          <dgm:bulletEnabled val="1"/>
        </dgm:presLayoutVars>
      </dgm:prSet>
      <dgm:spPr/>
    </dgm:pt>
  </dgm:ptLst>
  <dgm:cxnLst>
    <dgm:cxn modelId="{138C6E65-90E9-1D41-8E29-8A45BE9A2BF8}" srcId="{6B7BE35F-0F83-DC49-A2ED-C90F96705C22}" destId="{D40F7AA9-6B90-D846-BB73-089E99A7CB72}" srcOrd="0" destOrd="0" parTransId="{2AC13409-7DB7-FC4D-8850-D50EC354CA96}" sibTransId="{4FDDD453-6BFF-5C48-B060-78319F35D39C}"/>
    <dgm:cxn modelId="{6EEDBD83-84D8-3846-B6EC-2B5F69AA4DC7}" srcId="{D40F7AA9-6B90-D846-BB73-089E99A7CB72}" destId="{776119A0-4957-914B-9811-E0241D7F6B56}" srcOrd="0" destOrd="0" parTransId="{8F11254C-D8EB-DE4C-9D07-CD7F2DDC1995}" sibTransId="{2637AA7A-CDB8-854F-A7C2-188B936F73A2}"/>
    <dgm:cxn modelId="{2F08528D-0085-124B-807C-BDC3E486DBE9}" srcId="{CD3FF228-9B03-984F-9968-896DC4737C69}" destId="{A702C9DC-0978-E944-9E9F-D7C62D2EC4B0}" srcOrd="0" destOrd="0" parTransId="{AD785841-6DC3-3641-8DDB-2D0649FA379A}" sibTransId="{CC9E7A54-8DB0-E84B-81B2-F5854ADC0964}"/>
    <dgm:cxn modelId="{50FFAE94-4604-8C48-BA93-850F09BDC03B}" type="presOf" srcId="{A702C9DC-0978-E944-9E9F-D7C62D2EC4B0}" destId="{BF6DDB93-979B-8346-8385-4113AD76B388}" srcOrd="0" destOrd="0" presId="urn:microsoft.com/office/officeart/2005/8/layout/StepDownProcess"/>
    <dgm:cxn modelId="{3C3B0E9E-CA05-4347-AD55-7DAA85353B68}" type="presOf" srcId="{D40F7AA9-6B90-D846-BB73-089E99A7CB72}" destId="{CE833610-52B5-6F4E-9361-54C5BCBC8CA8}" srcOrd="0" destOrd="0" presId="urn:microsoft.com/office/officeart/2005/8/layout/StepDownProcess"/>
    <dgm:cxn modelId="{D0511DA6-6524-2249-9664-B54334CA968D}" srcId="{6B7BE35F-0F83-DC49-A2ED-C90F96705C22}" destId="{CD3FF228-9B03-984F-9968-896DC4737C69}" srcOrd="1" destOrd="0" parTransId="{53053116-884E-8347-8F68-432D03A6BAAC}" sibTransId="{8567A5EF-4543-0F4C-8E94-72A8CDA780B7}"/>
    <dgm:cxn modelId="{B8C4F8AF-4B2D-764D-B35A-5B96BF42B54D}" type="presOf" srcId="{6B7BE35F-0F83-DC49-A2ED-C90F96705C22}" destId="{50D9F8E2-57A1-F94F-8AD7-2DB4633D672D}" srcOrd="0" destOrd="0" presId="urn:microsoft.com/office/officeart/2005/8/layout/StepDownProcess"/>
    <dgm:cxn modelId="{BB823ED7-485C-6C4C-97D3-B44490911ACF}" type="presOf" srcId="{CD3FF228-9B03-984F-9968-896DC4737C69}" destId="{DFF2F392-8B91-D841-94E6-8D857D47C8F0}" srcOrd="0" destOrd="0" presId="urn:microsoft.com/office/officeart/2005/8/layout/StepDownProcess"/>
    <dgm:cxn modelId="{D140BBDB-250D-9048-AA6A-868E98E6FA37}" type="presOf" srcId="{776119A0-4957-914B-9811-E0241D7F6B56}" destId="{6461A0B6-B1E4-4042-8C83-1D7F1A9042F4}" srcOrd="0" destOrd="0" presId="urn:microsoft.com/office/officeart/2005/8/layout/StepDownProcess"/>
    <dgm:cxn modelId="{DB7079A5-C3A7-9140-B8C2-385F06648A53}" type="presParOf" srcId="{50D9F8E2-57A1-F94F-8AD7-2DB4633D672D}" destId="{2101C579-D494-6A46-B1E9-C75408FD55F8}" srcOrd="0" destOrd="0" presId="urn:microsoft.com/office/officeart/2005/8/layout/StepDownProcess"/>
    <dgm:cxn modelId="{1332D67F-6E92-E94E-8873-BF6FB57EB4F7}" type="presParOf" srcId="{2101C579-D494-6A46-B1E9-C75408FD55F8}" destId="{479D89E6-DEAF-2B47-AD5E-BC86F0300561}" srcOrd="0" destOrd="0" presId="urn:microsoft.com/office/officeart/2005/8/layout/StepDownProcess"/>
    <dgm:cxn modelId="{4E695279-8875-EE4B-AE04-D6B83D280A70}" type="presParOf" srcId="{2101C579-D494-6A46-B1E9-C75408FD55F8}" destId="{CE833610-52B5-6F4E-9361-54C5BCBC8CA8}" srcOrd="1" destOrd="0" presId="urn:microsoft.com/office/officeart/2005/8/layout/StepDownProcess"/>
    <dgm:cxn modelId="{44C639C4-1AF2-A843-8627-88D0FDD04AEE}" type="presParOf" srcId="{2101C579-D494-6A46-B1E9-C75408FD55F8}" destId="{6461A0B6-B1E4-4042-8C83-1D7F1A9042F4}" srcOrd="2" destOrd="0" presId="urn:microsoft.com/office/officeart/2005/8/layout/StepDownProcess"/>
    <dgm:cxn modelId="{C3E48352-9192-6D44-909C-71FBBF797F58}" type="presParOf" srcId="{50D9F8E2-57A1-F94F-8AD7-2DB4633D672D}" destId="{4018C91C-6A23-7D43-947C-7165CB581665}" srcOrd="1" destOrd="0" presId="urn:microsoft.com/office/officeart/2005/8/layout/StepDownProcess"/>
    <dgm:cxn modelId="{789F8E68-1F1A-DD47-AD39-A56F8B773829}" type="presParOf" srcId="{50D9F8E2-57A1-F94F-8AD7-2DB4633D672D}" destId="{9070E326-AF9D-7F48-A01E-9ADDE18A20FF}" srcOrd="2" destOrd="0" presId="urn:microsoft.com/office/officeart/2005/8/layout/StepDownProcess"/>
    <dgm:cxn modelId="{DC8C604B-A937-294B-9027-5105242DC030}" type="presParOf" srcId="{9070E326-AF9D-7F48-A01E-9ADDE18A20FF}" destId="{DFF2F392-8B91-D841-94E6-8D857D47C8F0}" srcOrd="0" destOrd="0" presId="urn:microsoft.com/office/officeart/2005/8/layout/StepDownProcess"/>
    <dgm:cxn modelId="{66391F21-9DA5-8D46-B1F7-0B6563A4FE65}" type="presParOf" srcId="{9070E326-AF9D-7F48-A01E-9ADDE18A20FF}" destId="{BF6DDB93-979B-8346-8385-4113AD76B38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D89E6-DEAF-2B47-AD5E-BC86F0300561}">
      <dsp:nvSpPr>
        <dsp:cNvPr id="0" name=""/>
        <dsp:cNvSpPr/>
      </dsp:nvSpPr>
      <dsp:spPr>
        <a:xfrm rot="5400000">
          <a:off x="-46418" y="1441308"/>
          <a:ext cx="1984005" cy="12998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33610-52B5-6F4E-9361-54C5BCBC8CA8}">
      <dsp:nvSpPr>
        <dsp:cNvPr id="0" name=""/>
        <dsp:cNvSpPr/>
      </dsp:nvSpPr>
      <dsp:spPr>
        <a:xfrm>
          <a:off x="4642" y="631093"/>
          <a:ext cx="6125552" cy="1024290"/>
        </a:xfrm>
        <a:prstGeom prst="roundRect">
          <a:avLst>
            <a:gd name="adj" fmla="val 166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yum update qemu-kvm </a:t>
          </a:r>
        </a:p>
      </dsp:txBody>
      <dsp:txXfrm>
        <a:off x="54653" y="681104"/>
        <a:ext cx="6025530" cy="924268"/>
      </dsp:txXfrm>
    </dsp:sp>
    <dsp:sp modelId="{6461A0B6-B1E4-4042-8C83-1D7F1A9042F4}">
      <dsp:nvSpPr>
        <dsp:cNvPr id="0" name=""/>
        <dsp:cNvSpPr/>
      </dsp:nvSpPr>
      <dsp:spPr>
        <a:xfrm>
          <a:off x="6776339" y="483298"/>
          <a:ext cx="3705693" cy="117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/>
            <a:t>Initiate qemu upgrade from package manager </a:t>
          </a:r>
        </a:p>
      </dsp:txBody>
      <dsp:txXfrm>
        <a:off x="6776339" y="483298"/>
        <a:ext cx="3705693" cy="1177070"/>
      </dsp:txXfrm>
    </dsp:sp>
    <dsp:sp modelId="{DFF2F392-8B91-D841-94E6-8D857D47C8F0}">
      <dsp:nvSpPr>
        <dsp:cNvPr id="0" name=""/>
        <dsp:cNvSpPr/>
      </dsp:nvSpPr>
      <dsp:spPr>
        <a:xfrm>
          <a:off x="1496132" y="2051278"/>
          <a:ext cx="7477552" cy="1328710"/>
        </a:xfrm>
        <a:prstGeom prst="roundRect">
          <a:avLst>
            <a:gd name="adj" fmla="val 1667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virsh migrate --local &lt;domain id&gt;</a:t>
          </a:r>
        </a:p>
      </dsp:txBody>
      <dsp:txXfrm>
        <a:off x="1561006" y="2116152"/>
        <a:ext cx="7347804" cy="1198962"/>
      </dsp:txXfrm>
    </dsp:sp>
    <dsp:sp modelId="{BF6DDB93-979B-8346-8385-4113AD76B388}">
      <dsp:nvSpPr>
        <dsp:cNvPr id="0" name=""/>
        <dsp:cNvSpPr/>
      </dsp:nvSpPr>
      <dsp:spPr>
        <a:xfrm>
          <a:off x="9074256" y="2125080"/>
          <a:ext cx="2113797" cy="155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/>
            <a:t>Local migrate VM to new qemu binary</a:t>
          </a:r>
        </a:p>
      </dsp:txBody>
      <dsp:txXfrm>
        <a:off x="9074256" y="2125080"/>
        <a:ext cx="2113797" cy="1555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43EE-5CB6-2741-985B-383AFC60C440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2018-3C35-F148-8205-9705DBC2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2018-3C35-F148-8205-9705DBC23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Green_Title slide">
    <p:bg>
      <p:bgPr>
        <a:gradFill>
          <a:gsLst>
            <a:gs pos="50000">
              <a:schemeClr val="accent5"/>
            </a:gs>
            <a:gs pos="0">
              <a:schemeClr val="bg2"/>
            </a:gs>
            <a:gs pos="100000">
              <a:srgbClr val="B0D23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41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Teal_Divider slide">
    <p:bg>
      <p:bgPr>
        <a:gradFill>
          <a:gsLst>
            <a:gs pos="50000">
              <a:srgbClr val="348AC7"/>
            </a:gs>
            <a:gs pos="0">
              <a:schemeClr val="accent6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Orange_Divider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elOrange_Divider slide">
    <p:bg>
      <p:bgPr>
        <a:gradFill>
          <a:gsLst>
            <a:gs pos="50000">
              <a:srgbClr val="AC6766"/>
            </a:gs>
            <a:gs pos="0">
              <a:schemeClr val="accent6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Purple_Divider slide">
    <p:bg>
      <p:bgPr>
        <a:gradFill>
          <a:gsLst>
            <a:gs pos="50000">
              <a:srgbClr val="3457A7"/>
            </a:gs>
            <a:gs pos="0">
              <a:schemeClr val="bg2"/>
            </a:gs>
            <a:gs pos="100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3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Orange_Divider slide">
    <p:bg>
      <p:bgPr>
        <a:gradFill>
          <a:gsLst>
            <a:gs pos="50000">
              <a:srgbClr val="7C8162"/>
            </a:gs>
            <a:gs pos="0">
              <a:schemeClr val="bg2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7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1809750" y="1371600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469380" y="137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8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7669530" y="1371600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616799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1809750" y="2616799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80" y="2616799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7669530" y="2616799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3861998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1809750" y="3861998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469380" y="3861998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7669530" y="3861998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5107197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1809750" y="5107197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69380" y="5107197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7669530" y="5107197"/>
            <a:ext cx="3638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4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Green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 flip="none" rotWithShape="1">
            <a:gsLst>
              <a:gs pos="50000">
                <a:srgbClr val="5A906C"/>
              </a:gs>
              <a:gs pos="0">
                <a:schemeClr val="bg2"/>
              </a:gs>
              <a:gs pos="100000">
                <a:srgbClr val="B0D23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68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Teal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50000">
                <a:srgbClr val="0381C2"/>
              </a:gs>
              <a:gs pos="0">
                <a:schemeClr val="bg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549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Teal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50000">
                <a:srgbClr val="348AC7"/>
              </a:gs>
              <a:gs pos="0">
                <a:schemeClr val="accent6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76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Orang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rgbClr val="7B908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9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Teal_Title slide">
    <p:bg>
      <p:bgPr>
        <a:gradFill>
          <a:gsLst>
            <a:gs pos="0">
              <a:schemeClr val="bg2"/>
            </a:gs>
            <a:gs pos="50000">
              <a:srgbClr val="0381C2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8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Orang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50000">
                <a:srgbClr val="AC6766"/>
              </a:gs>
              <a:gs pos="0">
                <a:schemeClr val="accent6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5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Purpl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50000">
                <a:srgbClr val="3457A7"/>
              </a:gs>
              <a:gs pos="0">
                <a:schemeClr val="bg2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1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Orang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4132" y="0"/>
            <a:ext cx="5223832" cy="6858000"/>
          </a:xfrm>
          <a:prstGeom prst="rect">
            <a:avLst/>
          </a:prstGeom>
          <a:gradFill>
            <a:gsLst>
              <a:gs pos="50000">
                <a:srgbClr val="7C8162"/>
              </a:gs>
              <a:gs pos="0">
                <a:schemeClr val="bg2"/>
              </a:gs>
              <a:gs pos="100000">
                <a:schemeClr val="accent3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609599" y="3121224"/>
            <a:ext cx="3632405" cy="61555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53100" y="7620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53100" y="18669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29718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40767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753100" y="5181600"/>
            <a:ext cx="914400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953250" y="18669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953250" y="29718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953250" y="40767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6953250" y="5181600"/>
            <a:ext cx="46291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1E1E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45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2464399"/>
            <a:ext cx="10972800" cy="363160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7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slide with 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2512923"/>
            <a:ext cx="5120640" cy="295466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09600" y="2914559"/>
            <a:ext cx="5120640" cy="318144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09600" y="1371600"/>
            <a:ext cx="109728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481448" y="2512923"/>
            <a:ext cx="5120640" cy="295466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7"/>
          </p:nvPr>
        </p:nvSpPr>
        <p:spPr>
          <a:xfrm>
            <a:off x="6481448" y="2914559"/>
            <a:ext cx="5120640" cy="318144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agraph slide wit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148"/>
            <a:ext cx="5181600" cy="123110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72163"/>
            <a:ext cx="51816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113155"/>
            <a:ext cx="5181600" cy="295466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09600" y="3514790"/>
            <a:ext cx="5181600" cy="25876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5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6092952" y="71998"/>
            <a:ext cx="6099048" cy="6786001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2883B-E752-B249-8BE3-C916632D1DD6}"/>
              </a:ext>
            </a:extLst>
          </p:cNvPr>
          <p:cNvSpPr/>
          <p:nvPr userDrawn="1"/>
        </p:nvSpPr>
        <p:spPr>
          <a:xfrm>
            <a:off x="0" y="-1"/>
            <a:ext cx="12192000" cy="720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80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chemeClr val="accent1"/>
              </a:buClr>
              <a:buFont typeface="+mj-lt"/>
              <a:buAutoNum type="arabicPeriod"/>
              <a:defRPr/>
            </a:lvl1pPr>
            <a:lvl2pPr marL="685800" indent="-285750">
              <a:buFont typeface="+mj-lt"/>
              <a:buAutoNum type="arabicPeriod"/>
              <a:defRPr/>
            </a:lvl2pPr>
            <a:lvl3pPr marL="1085850" indent="-28575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8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Teal_Title slide">
    <p:bg>
      <p:bgPr>
        <a:gradFill>
          <a:gsLst>
            <a:gs pos="50000">
              <a:srgbClr val="348AC7"/>
            </a:gs>
            <a:gs pos="0">
              <a:schemeClr val="accent6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7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2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">
    <p:bg>
      <p:bgPr>
        <a:gradFill>
          <a:gsLst>
            <a:gs pos="50000">
              <a:srgbClr val="5A906C"/>
            </a:gs>
            <a:gs pos="0">
              <a:schemeClr val="bg2"/>
            </a:gs>
            <a:gs pos="100000">
              <a:srgbClr val="B0D23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95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">
    <p:bg>
      <p:bgPr>
        <a:gradFill>
          <a:gsLst>
            <a:gs pos="50000">
              <a:srgbClr val="0381C2"/>
            </a:gs>
            <a:gs pos="0">
              <a:schemeClr val="bg2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95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">
    <p:bg>
      <p:bgPr>
        <a:gradFill>
          <a:gsLst>
            <a:gs pos="50000">
              <a:srgbClr val="348AC7"/>
            </a:gs>
            <a:gs pos="0">
              <a:schemeClr val="accent6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10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Quote slide">
    <p:bg>
      <p:bgPr>
        <a:gradFill>
          <a:gsLst>
            <a:gs pos="50000">
              <a:srgbClr val="7B9082"/>
            </a:gs>
            <a:gs pos="0">
              <a:schemeClr val="accent5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4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Quote slide">
    <p:bg>
      <p:bgPr>
        <a:gradFill>
          <a:gsLst>
            <a:gs pos="50500">
              <a:srgbClr val="AC6766"/>
            </a:gs>
            <a:gs pos="1000">
              <a:schemeClr val="accent6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58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Quote slide">
    <p:bg>
      <p:bgPr>
        <a:gradFill>
          <a:gsLst>
            <a:gs pos="50500">
              <a:srgbClr val="3457A7"/>
            </a:gs>
            <a:gs pos="1000">
              <a:schemeClr val="bg2"/>
            </a:gs>
            <a:gs pos="100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6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ote slide">
    <p:bg>
      <p:bgPr>
        <a:gradFill>
          <a:gsLst>
            <a:gs pos="50500">
              <a:srgbClr val="7C8162"/>
            </a:gs>
            <a:gs pos="1000">
              <a:schemeClr val="bg2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 userDrawn="1"/>
        </p:nvSpPr>
        <p:spPr bwMode="auto">
          <a:xfrm>
            <a:off x="631690" y="481013"/>
            <a:ext cx="1044081" cy="873125"/>
          </a:xfrm>
          <a:custGeom>
            <a:avLst/>
            <a:gdLst>
              <a:gd name="connsiteX0" fmla="*/ 890811 w 1044081"/>
              <a:gd name="connsiteY0" fmla="*/ 0 h 873125"/>
              <a:gd name="connsiteX1" fmla="*/ 916860 w 1044081"/>
              <a:gd name="connsiteY1" fmla="*/ 1667 h 873125"/>
              <a:gd name="connsiteX2" fmla="*/ 935704 w 1044081"/>
              <a:gd name="connsiteY2" fmla="*/ 13894 h 873125"/>
              <a:gd name="connsiteX3" fmla="*/ 939584 w 1044081"/>
              <a:gd name="connsiteY3" fmla="*/ 36681 h 873125"/>
              <a:gd name="connsiteX4" fmla="*/ 914089 w 1044081"/>
              <a:gd name="connsiteY4" fmla="*/ 126717 h 873125"/>
              <a:gd name="connsiteX5" fmla="*/ 891920 w 1044081"/>
              <a:gd name="connsiteY5" fmla="*/ 146169 h 873125"/>
              <a:gd name="connsiteX6" fmla="*/ 695166 w 1044081"/>
              <a:gd name="connsiteY6" fmla="*/ 404050 h 873125"/>
              <a:gd name="connsiteX7" fmla="*/ 790495 w 1044081"/>
              <a:gd name="connsiteY7" fmla="*/ 384597 h 873125"/>
              <a:gd name="connsiteX8" fmla="*/ 866979 w 1044081"/>
              <a:gd name="connsiteY8" fmla="*/ 395713 h 873125"/>
              <a:gd name="connsiteX9" fmla="*/ 1012743 w 1044081"/>
              <a:gd name="connsiteY9" fmla="*/ 510759 h 873125"/>
              <a:gd name="connsiteX10" fmla="*/ 1034913 w 1044081"/>
              <a:gd name="connsiteY10" fmla="*/ 695277 h 873125"/>
              <a:gd name="connsiteX11" fmla="*/ 801579 w 1044081"/>
              <a:gd name="connsiteY11" fmla="*/ 873125 h 873125"/>
              <a:gd name="connsiteX12" fmla="*/ 800471 w 1044081"/>
              <a:gd name="connsiteY12" fmla="*/ 873125 h 873125"/>
              <a:gd name="connsiteX13" fmla="*/ 598175 w 1044081"/>
              <a:gd name="connsiteY13" fmla="*/ 770862 h 873125"/>
              <a:gd name="connsiteX14" fmla="*/ 558270 w 1044081"/>
              <a:gd name="connsiteY14" fmla="*/ 351807 h 873125"/>
              <a:gd name="connsiteX15" fmla="*/ 890811 w 1044081"/>
              <a:gd name="connsiteY15" fmla="*/ 0 h 873125"/>
              <a:gd name="connsiteX16" fmla="*/ 357799 w 1044081"/>
              <a:gd name="connsiteY16" fmla="*/ 0 h 873125"/>
              <a:gd name="connsiteX17" fmla="*/ 383875 w 1044081"/>
              <a:gd name="connsiteY17" fmla="*/ 1667 h 873125"/>
              <a:gd name="connsiteX18" fmla="*/ 402739 w 1044081"/>
              <a:gd name="connsiteY18" fmla="*/ 13894 h 873125"/>
              <a:gd name="connsiteX19" fmla="*/ 406067 w 1044081"/>
              <a:gd name="connsiteY19" fmla="*/ 36681 h 873125"/>
              <a:gd name="connsiteX20" fmla="*/ 381101 w 1044081"/>
              <a:gd name="connsiteY20" fmla="*/ 126717 h 873125"/>
              <a:gd name="connsiteX21" fmla="*/ 358909 w 1044081"/>
              <a:gd name="connsiteY21" fmla="*/ 146169 h 873125"/>
              <a:gd name="connsiteX22" fmla="*/ 161397 w 1044081"/>
              <a:gd name="connsiteY22" fmla="*/ 404050 h 873125"/>
              <a:gd name="connsiteX23" fmla="*/ 257379 w 1044081"/>
              <a:gd name="connsiteY23" fmla="*/ 384597 h 873125"/>
              <a:gd name="connsiteX24" fmla="*/ 333942 w 1044081"/>
              <a:gd name="connsiteY24" fmla="*/ 395713 h 873125"/>
              <a:gd name="connsiteX25" fmla="*/ 479857 w 1044081"/>
              <a:gd name="connsiteY25" fmla="*/ 510759 h 873125"/>
              <a:gd name="connsiteX26" fmla="*/ 502049 w 1044081"/>
              <a:gd name="connsiteY26" fmla="*/ 695277 h 873125"/>
              <a:gd name="connsiteX27" fmla="*/ 268475 w 1044081"/>
              <a:gd name="connsiteY27" fmla="*/ 873125 h 873125"/>
              <a:gd name="connsiteX28" fmla="*/ 267366 w 1044081"/>
              <a:gd name="connsiteY28" fmla="*/ 873125 h 873125"/>
              <a:gd name="connsiteX29" fmla="*/ 64306 w 1044081"/>
              <a:gd name="connsiteY29" fmla="*/ 770862 h 873125"/>
              <a:gd name="connsiteX30" fmla="*/ 24915 w 1044081"/>
              <a:gd name="connsiteY30" fmla="*/ 351807 h 873125"/>
              <a:gd name="connsiteX31" fmla="*/ 357799 w 1044081"/>
              <a:gd name="connsiteY31" fmla="*/ 0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4081" h="873125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2219851" y="5089233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all" spc="300" baseline="0">
                <a:solidFill>
                  <a:schemeClr val="bg1"/>
                </a:solidFill>
                <a:latin typeface="Gotham Rounded Medium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219851" y="5473002"/>
            <a:ext cx="8714014" cy="24622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19850" y="876299"/>
            <a:ext cx="8714015" cy="32194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5F210-9537-FE4C-A81B-BE066CD13273}"/>
              </a:ext>
            </a:extLst>
          </p:cNvPr>
          <p:cNvCxnSpPr>
            <a:cxnSpLocks/>
          </p:cNvCxnSpPr>
          <p:nvPr userDrawn="1"/>
        </p:nvCxnSpPr>
        <p:spPr>
          <a:xfrm>
            <a:off x="2219850" y="4607792"/>
            <a:ext cx="9972150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4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920058"/>
            <a:ext cx="283845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" y="4321694"/>
            <a:ext cx="283845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6775" y="3920058"/>
            <a:ext cx="283845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676775" y="4321694"/>
            <a:ext cx="283845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743950" y="3920058"/>
            <a:ext cx="283845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8743950" y="4321694"/>
            <a:ext cx="283845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1571625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5638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9705975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4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920058"/>
            <a:ext cx="245364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" y="4321695"/>
            <a:ext cx="245364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449320" y="3920058"/>
            <a:ext cx="245364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449320" y="4321695"/>
            <a:ext cx="245364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128760" y="3920058"/>
            <a:ext cx="245364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9128760" y="4321695"/>
            <a:ext cx="245364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137922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705866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989838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89040" y="3920058"/>
            <a:ext cx="2453640" cy="2585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6289040" y="4321695"/>
            <a:ext cx="2453640" cy="167905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421894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10972800" cy="7239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1E1E1E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920058"/>
            <a:ext cx="1828800" cy="2215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2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9600" y="4321695"/>
            <a:ext cx="1828800" cy="16790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95600" y="3920058"/>
            <a:ext cx="1828800" cy="2215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2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895600" y="4321695"/>
            <a:ext cx="1828800" cy="16790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467600" y="3920058"/>
            <a:ext cx="1828800" cy="2215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2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7467600" y="4321695"/>
            <a:ext cx="1828800" cy="16790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1066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7924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10210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181600" y="3920058"/>
            <a:ext cx="1828800" cy="2215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2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5181600" y="4321695"/>
            <a:ext cx="1828800" cy="16790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5638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3600" y="3920058"/>
            <a:ext cx="1828800" cy="221599"/>
          </a:xfrm>
        </p:spPr>
        <p:txBody>
          <a:bodyPr wrap="square">
            <a:spAutoFit/>
          </a:bodyPr>
          <a:lstStyle>
            <a:lvl1pPr marL="0" indent="0" algn="ctr">
              <a:buNone/>
              <a:defRPr sz="1200" baseline="0">
                <a:solidFill>
                  <a:srgbClr val="76787A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IN"/>
              <a:t>Heading goes here</a:t>
            </a: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26"/>
          </p:nvPr>
        </p:nvSpPr>
        <p:spPr>
          <a:xfrm>
            <a:off x="9753600" y="4321695"/>
            <a:ext cx="1828800" cy="16790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7" hasCustomPrompt="1"/>
          </p:nvPr>
        </p:nvSpPr>
        <p:spPr>
          <a:xfrm>
            <a:off x="3352800" y="2586132"/>
            <a:ext cx="914400" cy="9144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/>
              <a:t>Icon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Orange_Titl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7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8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609600" y="1371600"/>
            <a:ext cx="10972800" cy="472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1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09600" y="1371600"/>
            <a:ext cx="10991850" cy="472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3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3886200" y="1371600"/>
            <a:ext cx="7715250" cy="472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2898648" cy="472440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504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/>
          <p:cNvCxnSpPr>
            <a:endCxn id="42" idx="4"/>
          </p:cNvCxnSpPr>
          <p:nvPr userDrawn="1"/>
        </p:nvCxnSpPr>
        <p:spPr>
          <a:xfrm>
            <a:off x="-2115" y="2768051"/>
            <a:ext cx="862763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76628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43656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10684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077712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9944738" y="3536798"/>
            <a:ext cx="1657350" cy="221522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reeform 41"/>
          <p:cNvSpPr/>
          <p:nvPr userDrawn="1"/>
        </p:nvSpPr>
        <p:spPr>
          <a:xfrm>
            <a:off x="860648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 42"/>
          <p:cNvSpPr/>
          <p:nvPr userDrawn="1"/>
        </p:nvSpPr>
        <p:spPr>
          <a:xfrm>
            <a:off x="2727676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 userDrawn="1"/>
        </p:nvSpPr>
        <p:spPr>
          <a:xfrm>
            <a:off x="4594704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 44"/>
          <p:cNvSpPr/>
          <p:nvPr userDrawn="1"/>
        </p:nvSpPr>
        <p:spPr>
          <a:xfrm>
            <a:off x="6461732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 45"/>
          <p:cNvSpPr/>
          <p:nvPr userDrawn="1"/>
        </p:nvSpPr>
        <p:spPr>
          <a:xfrm>
            <a:off x="8328760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 46"/>
          <p:cNvSpPr/>
          <p:nvPr userDrawn="1"/>
        </p:nvSpPr>
        <p:spPr>
          <a:xfrm>
            <a:off x="10195786" y="2768051"/>
            <a:ext cx="1155254" cy="393700"/>
          </a:xfrm>
          <a:custGeom>
            <a:avLst/>
            <a:gdLst>
              <a:gd name="connsiteX0" fmla="*/ 0 w 1155254"/>
              <a:gd name="connsiteY0" fmla="*/ 0 h 393700"/>
              <a:gd name="connsiteX1" fmla="*/ 1155254 w 1155254"/>
              <a:gd name="connsiteY1" fmla="*/ 0 h 393700"/>
              <a:gd name="connsiteX2" fmla="*/ 1151024 w 1155254"/>
              <a:gd name="connsiteY2" fmla="*/ 13627 h 393700"/>
              <a:gd name="connsiteX3" fmla="*/ 577627 w 1155254"/>
              <a:gd name="connsiteY3" fmla="*/ 393700 h 393700"/>
              <a:gd name="connsiteX4" fmla="*/ 4230 w 1155254"/>
              <a:gd name="connsiteY4" fmla="*/ 13627 h 393700"/>
              <a:gd name="connsiteX0" fmla="*/ 0 w 1155254"/>
              <a:gd name="connsiteY0" fmla="*/ 6350 h 400050"/>
              <a:gd name="connsiteX1" fmla="*/ 549052 w 1155254"/>
              <a:gd name="connsiteY1" fmla="*/ 0 h 400050"/>
              <a:gd name="connsiteX2" fmla="*/ 1155254 w 1155254"/>
              <a:gd name="connsiteY2" fmla="*/ 6350 h 400050"/>
              <a:gd name="connsiteX3" fmla="*/ 1151024 w 1155254"/>
              <a:gd name="connsiteY3" fmla="*/ 19977 h 400050"/>
              <a:gd name="connsiteX4" fmla="*/ 577627 w 1155254"/>
              <a:gd name="connsiteY4" fmla="*/ 400050 h 400050"/>
              <a:gd name="connsiteX5" fmla="*/ 4230 w 1155254"/>
              <a:gd name="connsiteY5" fmla="*/ 19977 h 400050"/>
              <a:gd name="connsiteX6" fmla="*/ 0 w 1155254"/>
              <a:gd name="connsiteY6" fmla="*/ 635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6" fmla="*/ 640492 w 1155254"/>
              <a:gd name="connsiteY6" fmla="*/ 91440 h 400050"/>
              <a:gd name="connsiteX0" fmla="*/ 549052 w 1155254"/>
              <a:gd name="connsiteY0" fmla="*/ 0 h 400050"/>
              <a:gd name="connsiteX1" fmla="*/ 1155254 w 1155254"/>
              <a:gd name="connsiteY1" fmla="*/ 6350 h 400050"/>
              <a:gd name="connsiteX2" fmla="*/ 1151024 w 1155254"/>
              <a:gd name="connsiteY2" fmla="*/ 19977 h 400050"/>
              <a:gd name="connsiteX3" fmla="*/ 577627 w 1155254"/>
              <a:gd name="connsiteY3" fmla="*/ 400050 h 400050"/>
              <a:gd name="connsiteX4" fmla="*/ 4230 w 1155254"/>
              <a:gd name="connsiteY4" fmla="*/ 19977 h 400050"/>
              <a:gd name="connsiteX5" fmla="*/ 0 w 1155254"/>
              <a:gd name="connsiteY5" fmla="*/ 6350 h 400050"/>
              <a:gd name="connsiteX0" fmla="*/ 1155254 w 1155254"/>
              <a:gd name="connsiteY0" fmla="*/ 0 h 393700"/>
              <a:gd name="connsiteX1" fmla="*/ 1151024 w 1155254"/>
              <a:gd name="connsiteY1" fmla="*/ 13627 h 393700"/>
              <a:gd name="connsiteX2" fmla="*/ 577627 w 1155254"/>
              <a:gd name="connsiteY2" fmla="*/ 393700 h 393700"/>
              <a:gd name="connsiteX3" fmla="*/ 4230 w 1155254"/>
              <a:gd name="connsiteY3" fmla="*/ 13627 h 393700"/>
              <a:gd name="connsiteX4" fmla="*/ 0 w 1155254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254" h="393700">
                <a:moveTo>
                  <a:pt x="1155254" y="0"/>
                </a:moveTo>
                <a:lnTo>
                  <a:pt x="1151024" y="13627"/>
                </a:lnTo>
                <a:cubicBezTo>
                  <a:pt x="1056553" y="236980"/>
                  <a:pt x="835392" y="393700"/>
                  <a:pt x="577627" y="393700"/>
                </a:cubicBezTo>
                <a:cubicBezTo>
                  <a:pt x="319862" y="393700"/>
                  <a:pt x="98701" y="236980"/>
                  <a:pt x="4230" y="1362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stCxn id="42" idx="0"/>
          </p:cNvCxnSpPr>
          <p:nvPr userDrawn="1"/>
        </p:nvCxnSpPr>
        <p:spPr>
          <a:xfrm>
            <a:off x="2015902" y="2768051"/>
            <a:ext cx="711774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3882930" y="2768051"/>
            <a:ext cx="711774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5749958" y="2768051"/>
            <a:ext cx="711774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7616986" y="2768051"/>
            <a:ext cx="711774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484012" y="2768051"/>
            <a:ext cx="711774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0"/>
          </p:cNvCxnSpPr>
          <p:nvPr userDrawn="1"/>
        </p:nvCxnSpPr>
        <p:spPr>
          <a:xfrm>
            <a:off x="11351040" y="2768051"/>
            <a:ext cx="840960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923925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  <p:sp>
        <p:nvSpPr>
          <p:cNvPr id="6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793585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  <p:sp>
        <p:nvSpPr>
          <p:cNvPr id="64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60613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6527641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  <p:sp>
        <p:nvSpPr>
          <p:cNvPr id="66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8394669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  <p:sp>
        <p:nvSpPr>
          <p:cNvPr id="67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10261697" y="2027733"/>
            <a:ext cx="1026068" cy="1026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bg2"/>
                </a:solidFill>
                <a:latin typeface="Gotham Rounded Medium" panose="02000000000000000000" pitchFamily="50" charset="0"/>
              </a:defRPr>
            </a:lvl1pPr>
          </a:lstStyle>
          <a:p>
            <a:pPr lvl="0"/>
            <a:r>
              <a:rPr lang="en-US"/>
              <a:t>20##</a:t>
            </a:r>
          </a:p>
        </p:txBody>
      </p:sp>
    </p:spTree>
    <p:extLst>
      <p:ext uri="{BB962C8B-B14F-4D97-AF65-F5344CB8AC3E}">
        <p14:creationId xmlns:p14="http://schemas.microsoft.com/office/powerpoint/2010/main" val="972339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 up slide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88" y="759925"/>
            <a:ext cx="9257697" cy="5431325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257316" y="1180629"/>
            <a:ext cx="6934683" cy="432539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tIns="91440" bIns="137160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IN"/>
              <a:t>Screenshot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148"/>
            <a:ext cx="4239986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972164"/>
            <a:ext cx="2933700" cy="412383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00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 up slide_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148"/>
            <a:ext cx="4857750" cy="123110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972164"/>
            <a:ext cx="4857750" cy="412383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5"/>
          <a:stretch/>
        </p:blipFill>
        <p:spPr>
          <a:xfrm>
            <a:off x="6897503" y="806889"/>
            <a:ext cx="3418890" cy="6051111"/>
          </a:xfrm>
          <a:prstGeom prst="rect">
            <a:avLst/>
          </a:prstGeom>
        </p:spPr>
      </p:pic>
      <p:sp>
        <p:nvSpPr>
          <p:cNvPr id="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7133292" y="1655064"/>
            <a:ext cx="2945962" cy="5202936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IN"/>
              <a:t>Screenshot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Green_Thank you slide">
    <p:bg>
      <p:bgPr>
        <a:gradFill>
          <a:gsLst>
            <a:gs pos="50000">
              <a:schemeClr val="accent5"/>
            </a:gs>
            <a:gs pos="0">
              <a:srgbClr val="034EA2"/>
            </a:gs>
            <a:gs pos="100000">
              <a:srgbClr val="B0D23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75638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Teal_Thank you slide">
    <p:bg>
      <p:bgPr>
        <a:gradFill>
          <a:gsLst>
            <a:gs pos="50000">
              <a:srgbClr val="1586B0"/>
            </a:gs>
            <a:gs pos="0">
              <a:schemeClr val="accent1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03470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Teal_Thank you slide">
    <p:bg>
      <p:bgPr>
        <a:gradFill>
          <a:gsLst>
            <a:gs pos="50000">
              <a:srgbClr val="5D72A7"/>
            </a:gs>
            <a:gs pos="0">
              <a:schemeClr val="accent3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8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Orange_Thank you slide">
    <p:bg>
      <p:bgPr>
        <a:gradFill>
          <a:gsLst>
            <a:gs pos="0">
              <a:schemeClr val="accent5"/>
            </a:gs>
            <a:gs pos="50000">
              <a:srgbClr val="8D9770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133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Orange_Title slide">
    <p:bg>
      <p:bgPr>
        <a:gradFill>
          <a:gsLst>
            <a:gs pos="50000">
              <a:srgbClr val="AC6766"/>
            </a:gs>
            <a:gs pos="0">
              <a:schemeClr val="accent6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7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5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Orange_Thank you slide">
    <p:bg>
      <p:bgPr>
        <a:gradFill>
          <a:gsLst>
            <a:gs pos="0">
              <a:schemeClr val="accent3"/>
            </a:gs>
            <a:gs pos="50000">
              <a:srgbClr val="C34C58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08876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Purple_Thank you slide">
    <p:bg>
      <p:bgPr>
        <a:gradFill>
          <a:gsLst>
            <a:gs pos="0">
              <a:schemeClr val="accent1"/>
            </a:gs>
            <a:gs pos="50000">
              <a:srgbClr val="4B3B99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245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Orange_Thank you slide">
    <p:bg>
      <p:bgPr>
        <a:gradFill>
          <a:gsLst>
            <a:gs pos="50000">
              <a:srgbClr val="7B5F62"/>
            </a:gs>
            <a:gs pos="0">
              <a:schemeClr val="accent1"/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0000"/>
            </a:schemeClr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 userDrawn="1"/>
        </p:nvGrpSpPr>
        <p:grpSpPr>
          <a:xfrm>
            <a:off x="4821936" y="2467320"/>
            <a:ext cx="2548128" cy="315914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39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231922"/>
            <a:ext cx="9144000" cy="692497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3118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0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Purple_Title slide">
    <p:bg>
      <p:bgPr>
        <a:gradFill>
          <a:gsLst>
            <a:gs pos="50000">
              <a:srgbClr val="3457A7"/>
            </a:gs>
            <a:gs pos="0">
              <a:schemeClr val="bg2"/>
            </a:gs>
            <a:gs pos="100000">
              <a:schemeClr val="accent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7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Orange_Title slide">
    <p:bg>
      <p:bgPr>
        <a:gradFill>
          <a:gsLst>
            <a:gs pos="50000">
              <a:srgbClr val="7C8162"/>
            </a:gs>
            <a:gs pos="0">
              <a:schemeClr val="bg2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82752"/>
            <a:ext cx="9144000" cy="1384995"/>
          </a:xfrm>
        </p:spPr>
        <p:txBody>
          <a:bodyPr anchor="ctr"/>
          <a:lstStyle>
            <a:lvl1pPr algn="ctr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59483"/>
            <a:ext cx="9144000" cy="221599"/>
          </a:xfrm>
        </p:spPr>
        <p:txBody>
          <a:bodyPr>
            <a:spAutoFit/>
          </a:bodyPr>
          <a:lstStyle>
            <a:lvl1pPr marL="0" indent="0" algn="ctr">
              <a:buNone/>
              <a:defRPr sz="12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| Confidential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35" name="TextBox 34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37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Green_Divider slide">
    <p:bg>
      <p:bgPr>
        <a:gradFill>
          <a:gsLst>
            <a:gs pos="50000">
              <a:schemeClr val="accent5"/>
            </a:gs>
            <a:gs pos="0">
              <a:schemeClr val="bg2"/>
            </a:gs>
            <a:gs pos="100000">
              <a:srgbClr val="B0D23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Teal_Divider slide">
    <p:bg>
      <p:bgPr>
        <a:gradFill>
          <a:gsLst>
            <a:gs pos="50000">
              <a:srgbClr val="0381C2"/>
            </a:gs>
            <a:gs pos="0">
              <a:schemeClr val="bg2"/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87752"/>
            <a:ext cx="10972800" cy="769441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39312"/>
            <a:ext cx="10972800" cy="33239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363240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257109" y="1062946"/>
            <a:ext cx="2010434" cy="4732109"/>
            <a:chOff x="12257109" y="1105729"/>
            <a:chExt cx="1740570" cy="4005066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2257110" y="1105729"/>
              <a:ext cx="1740569" cy="547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TO CUSTOMIZE WITH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 A NEW PICTURE</a:t>
              </a:r>
              <a:endParaRPr sz="1200" b="0">
                <a:solidFill>
                  <a:schemeClr val="bg2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257109" y="1720805"/>
              <a:ext cx="1740570" cy="338999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Delete</a:t>
              </a:r>
              <a:r>
                <a:rPr sz="1200" b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</a:rPr>
                <a:t>the current picture, if there is one.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>
                  <a:solidFill>
                    <a:schemeClr val="bg2"/>
                  </a:solidFill>
                </a:rPr>
                <a:t>On the </a:t>
              </a:r>
              <a:r>
                <a:rPr sz="1200" b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>
                  <a:solidFill>
                    <a:schemeClr val="bg2"/>
                  </a:solidFill>
                </a:rPr>
                <a:t> tab, click</a:t>
              </a:r>
              <a:r>
                <a:rPr sz="1200" b="0" baseline="0">
                  <a:solidFill>
                    <a:schemeClr val="bg2"/>
                  </a:solidFill>
                </a:rPr>
                <a:t>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Pictures</a:t>
              </a:r>
              <a:r>
                <a:rPr sz="1200" b="0" baseline="0">
                  <a:solidFill>
                    <a:schemeClr val="bg2"/>
                  </a:solidFill>
                </a:rPr>
                <a:t> button.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Navigate to the image you want to use and select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Insert</a:t>
              </a:r>
              <a:r>
                <a:rPr sz="1200" b="0" baseline="0">
                  <a:solidFill>
                    <a:schemeClr val="bg2"/>
                  </a:solidFill>
                </a:rPr>
                <a:t>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Resize the picture to fit the slide, as needed. Hold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Shift</a:t>
              </a:r>
              <a:r>
                <a:rPr sz="1200" b="0" baseline="0">
                  <a:solidFill>
                    <a:schemeClr val="bg2"/>
                  </a:solidFill>
                </a:rPr>
                <a:t>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key</a:t>
              </a:r>
              <a:r>
                <a:rPr sz="1200" b="0" baseline="0">
                  <a:solidFill>
                    <a:schemeClr val="bg2"/>
                  </a:solidFill>
                </a:rPr>
                <a:t> and click and drag a corner.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On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Home</a:t>
              </a:r>
              <a:r>
                <a:rPr sz="1200" b="0" baseline="0">
                  <a:solidFill>
                    <a:schemeClr val="bg2"/>
                  </a:solidFill>
                </a:rPr>
                <a:t> tab, 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Arrange</a:t>
              </a:r>
              <a:r>
                <a:rPr sz="1200" b="0" baseline="0">
                  <a:solidFill>
                    <a:schemeClr val="bg2"/>
                  </a:solidFill>
                </a:rPr>
                <a:t> button, then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Send to Back</a:t>
              </a:r>
              <a:r>
                <a:rPr sz="1200" b="0" baseline="0">
                  <a:solidFill>
                    <a:schemeClr val="bg2"/>
                  </a:solidFill>
                </a:rPr>
                <a:t> so the photo is behind the </a:t>
              </a:r>
              <a:r>
                <a:rPr lang="en-US" sz="1200" b="0" baseline="0">
                  <a:solidFill>
                    <a:schemeClr val="bg2"/>
                  </a:solidFill>
                </a:rPr>
                <a:t>logos, </a:t>
              </a:r>
              <a:r>
                <a:rPr sz="1200" b="0" baseline="0">
                  <a:solidFill>
                    <a:schemeClr val="bg2"/>
                  </a:solidFill>
                </a:rPr>
                <a:t>text</a:t>
              </a:r>
              <a:r>
                <a:rPr lang="en-US" sz="1200" b="0" baseline="0">
                  <a:solidFill>
                    <a:schemeClr val="bg2"/>
                  </a:solidFill>
                </a:rPr>
                <a:t>,</a:t>
              </a:r>
              <a:r>
                <a:rPr sz="1200" b="0" baseline="0">
                  <a:solidFill>
                    <a:schemeClr val="bg2"/>
                  </a:solidFill>
                </a:rPr>
                <a:t> and the transparent overlay.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FreightSansLFPro" panose="02000506030000020004" pitchFamily="50" charset="0"/>
                <a:buNone/>
                <a:tabLst/>
                <a:defRPr/>
              </a:pPr>
              <a:r>
                <a:rPr sz="1200" b="0" baseline="0">
                  <a:solidFill>
                    <a:schemeClr val="bg2"/>
                  </a:solidFill>
                </a:rPr>
                <a:t>Click the </a:t>
              </a:r>
              <a:r>
                <a:rPr sz="1200" b="0" baseline="0">
                  <a:solidFill>
                    <a:schemeClr val="bg2"/>
                  </a:solidFill>
                  <a:latin typeface="Gotham Medium" panose="02000604030000020004" pitchFamily="50" charset="0"/>
                </a:rPr>
                <a:t>Reset</a:t>
              </a:r>
              <a:r>
                <a:rPr sz="1200" b="0" baseline="0">
                  <a:solidFill>
                    <a:schemeClr val="bg2"/>
                  </a:solidFill>
                </a:rPr>
                <a:t> button to reapply the Layout</a:t>
              </a:r>
            </a:p>
          </p:txBody>
        </p:sp>
      </p:grpSp>
      <p:sp>
        <p:nvSpPr>
          <p:cNvPr id="14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9728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7148"/>
            <a:ext cx="1069848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39245"/>
            <a:ext cx="363240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088" y="393569"/>
            <a:ext cx="19556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2883B-E752-B249-8BE3-C916632D1DD6}"/>
              </a:ext>
            </a:extLst>
          </p:cNvPr>
          <p:cNvSpPr/>
          <p:nvPr userDrawn="1"/>
        </p:nvSpPr>
        <p:spPr>
          <a:xfrm>
            <a:off x="0" y="-1"/>
            <a:ext cx="12192000" cy="72000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1"/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rgbClr val="024DA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4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685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13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684" r:id="rId23"/>
    <p:sldLayoutId id="2147483715" r:id="rId24"/>
    <p:sldLayoutId id="2147483716" r:id="rId25"/>
    <p:sldLayoutId id="2147483717" r:id="rId26"/>
    <p:sldLayoutId id="2147483714" r:id="rId27"/>
    <p:sldLayoutId id="2147483718" r:id="rId28"/>
    <p:sldLayoutId id="2147483719" r:id="rId29"/>
    <p:sldLayoutId id="2147483721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68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ClrTx/>
        <a:buFont typeface="Avenir Book" panose="02000503020000020003" pitchFamily="2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ClrTx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ClrTx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ClrTx/>
        <a:buFont typeface="Wingdings" panose="05000000000000000000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comments" Target="../comments/commen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comments" Target="../comments/commen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_u1daw39iY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achatos.mitra@nutanix.com" TargetMode="External"/><Relationship Id="rId2" Type="http://schemas.openxmlformats.org/officeDocument/2006/relationships/hyperlink" Target="mailto:soham.ghosh@nutanix.com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>
          <a:xfrm>
            <a:off x="91440" y="451193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CDF122-8555-7B41-A3D0-67E29D37E09E}"/>
              </a:ext>
            </a:extLst>
          </p:cNvPr>
          <p:cNvGrpSpPr>
            <a:grpSpLocks noChangeAspect="1"/>
          </p:cNvGrpSpPr>
          <p:nvPr/>
        </p:nvGrpSpPr>
        <p:grpSpPr>
          <a:xfrm>
            <a:off x="1877052" y="476918"/>
            <a:ext cx="8437896" cy="5904164"/>
            <a:chOff x="6935788" y="3157538"/>
            <a:chExt cx="1136650" cy="795337"/>
          </a:xfrm>
          <a:solidFill>
            <a:schemeClr val="bg1">
              <a:alpha val="15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9EEB6E-588D-BD40-A284-E8AFF9CE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A86735-9237-0E41-B5CB-EF3CE879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8DA2662-5E1D-D946-B31C-0BAC13D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7970" y="2625703"/>
            <a:ext cx="10116060" cy="1384995"/>
          </a:xfrm>
        </p:spPr>
        <p:txBody>
          <a:bodyPr/>
          <a:lstStyle/>
          <a:p>
            <a:r>
              <a:rPr lang="en-IN" dirty="0"/>
              <a:t>Support for Fast and Reliable VMM Live Upgrades in </a:t>
            </a:r>
            <a:r>
              <a:rPr lang="en-IN" dirty="0" err="1"/>
              <a:t>Libvirt</a:t>
            </a:r>
            <a:endParaRPr lang="en-US" sz="3600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524000" y="6159483"/>
            <a:ext cx="9144000" cy="206851"/>
          </a:xfrm>
        </p:spPr>
        <p:txBody>
          <a:bodyPr/>
          <a:lstStyle/>
          <a:p>
            <a:r>
              <a:rPr lang="en-US"/>
              <a:t>SEPTEMBER 2021 | KVM FORUM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392844-4C1B-794E-BDC5-91FBFB7ED4A7}"/>
              </a:ext>
            </a:extLst>
          </p:cNvPr>
          <p:cNvGrpSpPr/>
          <p:nvPr/>
        </p:nvGrpSpPr>
        <p:grpSpPr>
          <a:xfrm>
            <a:off x="4821938" y="1524112"/>
            <a:ext cx="2548134" cy="315913"/>
            <a:chOff x="1757363" y="3146425"/>
            <a:chExt cx="6607175" cy="819150"/>
          </a:xfrm>
          <a:solidFill>
            <a:schemeClr val="bg1"/>
          </a:solidFill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CF62CECC-1B2E-0747-B8A8-572DD95A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50 w 560"/>
                <a:gd name="T1" fmla="*/ 0 h 2205"/>
                <a:gd name="T2" fmla="*/ 0 w 560"/>
                <a:gd name="T3" fmla="*/ 50 h 2205"/>
                <a:gd name="T4" fmla="*/ 0 w 560"/>
                <a:gd name="T5" fmla="*/ 2154 h 2205"/>
                <a:gd name="T6" fmla="*/ 50 w 560"/>
                <a:gd name="T7" fmla="*/ 2204 h 2205"/>
                <a:gd name="T8" fmla="*/ 509 w 560"/>
                <a:gd name="T9" fmla="*/ 2204 h 2205"/>
                <a:gd name="T10" fmla="*/ 559 w 560"/>
                <a:gd name="T11" fmla="*/ 2154 h 2205"/>
                <a:gd name="T12" fmla="*/ 559 w 560"/>
                <a:gd name="T13" fmla="*/ 50 h 2205"/>
                <a:gd name="T14" fmla="*/ 509 w 560"/>
                <a:gd name="T15" fmla="*/ 0 h 2205"/>
                <a:gd name="T16" fmla="*/ 50 w 560"/>
                <a:gd name="T17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19F24F82-469C-C145-92D5-EA1F2591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363" y="3824288"/>
              <a:ext cx="106362" cy="130175"/>
            </a:xfrm>
            <a:custGeom>
              <a:avLst/>
              <a:gdLst>
                <a:gd name="T0" fmla="*/ 115 w 297"/>
                <a:gd name="T1" fmla="*/ 57 h 360"/>
                <a:gd name="T2" fmla="*/ 28 w 297"/>
                <a:gd name="T3" fmla="*/ 57 h 360"/>
                <a:gd name="T4" fmla="*/ 0 w 297"/>
                <a:gd name="T5" fmla="*/ 28 h 360"/>
                <a:gd name="T6" fmla="*/ 28 w 297"/>
                <a:gd name="T7" fmla="*/ 0 h 360"/>
                <a:gd name="T8" fmla="*/ 267 w 297"/>
                <a:gd name="T9" fmla="*/ 0 h 360"/>
                <a:gd name="T10" fmla="*/ 296 w 297"/>
                <a:gd name="T11" fmla="*/ 28 h 360"/>
                <a:gd name="T12" fmla="*/ 267 w 297"/>
                <a:gd name="T13" fmla="*/ 57 h 360"/>
                <a:gd name="T14" fmla="*/ 181 w 297"/>
                <a:gd name="T15" fmla="*/ 57 h 360"/>
                <a:gd name="T16" fmla="*/ 181 w 297"/>
                <a:gd name="T17" fmla="*/ 327 h 360"/>
                <a:gd name="T18" fmla="*/ 149 w 297"/>
                <a:gd name="T19" fmla="*/ 359 h 360"/>
                <a:gd name="T20" fmla="*/ 118 w 297"/>
                <a:gd name="T21" fmla="*/ 327 h 360"/>
                <a:gd name="T22" fmla="*/ 118 w 297"/>
                <a:gd name="T23" fmla="*/ 57 h 360"/>
                <a:gd name="T24" fmla="*/ 115 w 297"/>
                <a:gd name="T25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6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C3CDDBB-A1B5-9141-9F65-E0AB1278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50" y="3822700"/>
              <a:ext cx="128588" cy="130175"/>
            </a:xfrm>
            <a:custGeom>
              <a:avLst/>
              <a:gdLst>
                <a:gd name="T0" fmla="*/ 0 w 355"/>
                <a:gd name="T1" fmla="*/ 31 h 363"/>
                <a:gd name="T2" fmla="*/ 31 w 355"/>
                <a:gd name="T3" fmla="*/ 0 h 363"/>
                <a:gd name="T4" fmla="*/ 39 w 355"/>
                <a:gd name="T5" fmla="*/ 0 h 363"/>
                <a:gd name="T6" fmla="*/ 68 w 355"/>
                <a:gd name="T7" fmla="*/ 16 h 363"/>
                <a:gd name="T8" fmla="*/ 175 w 355"/>
                <a:gd name="T9" fmla="*/ 186 h 363"/>
                <a:gd name="T10" fmla="*/ 286 w 355"/>
                <a:gd name="T11" fmla="*/ 16 h 363"/>
                <a:gd name="T12" fmla="*/ 314 w 355"/>
                <a:gd name="T13" fmla="*/ 0 h 363"/>
                <a:gd name="T14" fmla="*/ 322 w 355"/>
                <a:gd name="T15" fmla="*/ 0 h 363"/>
                <a:gd name="T16" fmla="*/ 354 w 355"/>
                <a:gd name="T17" fmla="*/ 31 h 363"/>
                <a:gd name="T18" fmla="*/ 354 w 355"/>
                <a:gd name="T19" fmla="*/ 330 h 363"/>
                <a:gd name="T20" fmla="*/ 322 w 355"/>
                <a:gd name="T21" fmla="*/ 362 h 363"/>
                <a:gd name="T22" fmla="*/ 291 w 355"/>
                <a:gd name="T23" fmla="*/ 330 h 363"/>
                <a:gd name="T24" fmla="*/ 291 w 355"/>
                <a:gd name="T25" fmla="*/ 115 h 363"/>
                <a:gd name="T26" fmla="*/ 204 w 355"/>
                <a:gd name="T27" fmla="*/ 246 h 363"/>
                <a:gd name="T28" fmla="*/ 178 w 355"/>
                <a:gd name="T29" fmla="*/ 262 h 363"/>
                <a:gd name="T30" fmla="*/ 152 w 355"/>
                <a:gd name="T31" fmla="*/ 246 h 363"/>
                <a:gd name="T32" fmla="*/ 65 w 355"/>
                <a:gd name="T33" fmla="*/ 115 h 363"/>
                <a:gd name="T34" fmla="*/ 65 w 355"/>
                <a:gd name="T35" fmla="*/ 330 h 363"/>
                <a:gd name="T36" fmla="*/ 34 w 355"/>
                <a:gd name="T37" fmla="*/ 362 h 363"/>
                <a:gd name="T38" fmla="*/ 2 w 355"/>
                <a:gd name="T39" fmla="*/ 330 h 363"/>
                <a:gd name="T40" fmla="*/ 2 w 355"/>
                <a:gd name="T41" fmla="*/ 31 h 363"/>
                <a:gd name="T42" fmla="*/ 0 w 355"/>
                <a:gd name="T43" fmla="*/ 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63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50DCBBD5-9DCD-4A4E-AAA9-C4D6EA407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3159125"/>
              <a:ext cx="949325" cy="795338"/>
            </a:xfrm>
            <a:custGeom>
              <a:avLst/>
              <a:gdLst>
                <a:gd name="T0" fmla="*/ 2163 w 2638"/>
                <a:gd name="T1" fmla="*/ 0 h 2210"/>
                <a:gd name="T2" fmla="*/ 2079 w 2638"/>
                <a:gd name="T3" fmla="*/ 84 h 2210"/>
                <a:gd name="T4" fmla="*/ 2079 w 2638"/>
                <a:gd name="T5" fmla="*/ 1515 h 2210"/>
                <a:gd name="T6" fmla="*/ 1610 w 2638"/>
                <a:gd name="T7" fmla="*/ 1715 h 2210"/>
                <a:gd name="T8" fmla="*/ 1319 w 2638"/>
                <a:gd name="T9" fmla="*/ 1715 h 2210"/>
                <a:gd name="T10" fmla="*/ 1028 w 2638"/>
                <a:gd name="T11" fmla="*/ 1715 h 2210"/>
                <a:gd name="T12" fmla="*/ 558 w 2638"/>
                <a:gd name="T13" fmla="*/ 1515 h 2210"/>
                <a:gd name="T14" fmla="*/ 558 w 2638"/>
                <a:gd name="T15" fmla="*/ 84 h 2210"/>
                <a:gd name="T16" fmla="*/ 474 w 2638"/>
                <a:gd name="T17" fmla="*/ 0 h 2210"/>
                <a:gd name="T18" fmla="*/ 84 w 2638"/>
                <a:gd name="T19" fmla="*/ 0 h 2210"/>
                <a:gd name="T20" fmla="*/ 0 w 2638"/>
                <a:gd name="T21" fmla="*/ 84 h 2210"/>
                <a:gd name="T22" fmla="*/ 0 w 2638"/>
                <a:gd name="T23" fmla="*/ 1547 h 2210"/>
                <a:gd name="T24" fmla="*/ 320 w 2638"/>
                <a:gd name="T25" fmla="*/ 2083 h 2210"/>
                <a:gd name="T26" fmla="*/ 1161 w 2638"/>
                <a:gd name="T27" fmla="*/ 2204 h 2210"/>
                <a:gd name="T28" fmla="*/ 1319 w 2638"/>
                <a:gd name="T29" fmla="*/ 2204 h 2210"/>
                <a:gd name="T30" fmla="*/ 1476 w 2638"/>
                <a:gd name="T31" fmla="*/ 2204 h 2210"/>
                <a:gd name="T32" fmla="*/ 2317 w 2638"/>
                <a:gd name="T33" fmla="*/ 2083 h 2210"/>
                <a:gd name="T34" fmla="*/ 2637 w 2638"/>
                <a:gd name="T35" fmla="*/ 1547 h 2210"/>
                <a:gd name="T36" fmla="*/ 2637 w 2638"/>
                <a:gd name="T37" fmla="*/ 84 h 2210"/>
                <a:gd name="T38" fmla="*/ 2553 w 2638"/>
                <a:gd name="T39" fmla="*/ 0 h 2210"/>
                <a:gd name="T40" fmla="*/ 2163 w 2638"/>
                <a:gd name="T41" fmla="*/ 0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8" h="221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3A68453-55AD-B34D-97D6-126AAF11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0DC3D4F-65D0-C249-AB0B-8E8489D1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00DDECF-BF8D-E946-B902-2C4FF3F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DD14FDE-81AC-5644-8559-68EEB8A2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363" y="3159125"/>
              <a:ext cx="869950" cy="793750"/>
            </a:xfrm>
            <a:custGeom>
              <a:avLst/>
              <a:gdLst>
                <a:gd name="T0" fmla="*/ 1486 w 2418"/>
                <a:gd name="T1" fmla="*/ 543 h 2205"/>
                <a:gd name="T2" fmla="*/ 1539 w 2418"/>
                <a:gd name="T3" fmla="*/ 490 h 2205"/>
                <a:gd name="T4" fmla="*/ 2333 w 2418"/>
                <a:gd name="T5" fmla="*/ 490 h 2205"/>
                <a:gd name="T6" fmla="*/ 2417 w 2418"/>
                <a:gd name="T7" fmla="*/ 406 h 2205"/>
                <a:gd name="T8" fmla="*/ 2417 w 2418"/>
                <a:gd name="T9" fmla="*/ 84 h 2205"/>
                <a:gd name="T10" fmla="*/ 2333 w 2418"/>
                <a:gd name="T11" fmla="*/ 0 h 2205"/>
                <a:gd name="T12" fmla="*/ 84 w 2418"/>
                <a:gd name="T13" fmla="*/ 0 h 2205"/>
                <a:gd name="T14" fmla="*/ 0 w 2418"/>
                <a:gd name="T15" fmla="*/ 84 h 2205"/>
                <a:gd name="T16" fmla="*/ 0 w 2418"/>
                <a:gd name="T17" fmla="*/ 406 h 2205"/>
                <a:gd name="T18" fmla="*/ 84 w 2418"/>
                <a:gd name="T19" fmla="*/ 490 h 2205"/>
                <a:gd name="T20" fmla="*/ 878 w 2418"/>
                <a:gd name="T21" fmla="*/ 490 h 2205"/>
                <a:gd name="T22" fmla="*/ 930 w 2418"/>
                <a:gd name="T23" fmla="*/ 543 h 2205"/>
                <a:gd name="T24" fmla="*/ 930 w 2418"/>
                <a:gd name="T25" fmla="*/ 2120 h 2205"/>
                <a:gd name="T26" fmla="*/ 1014 w 2418"/>
                <a:gd name="T27" fmla="*/ 2204 h 2205"/>
                <a:gd name="T28" fmla="*/ 1402 w 2418"/>
                <a:gd name="T29" fmla="*/ 2204 h 2205"/>
                <a:gd name="T30" fmla="*/ 1486 w 2418"/>
                <a:gd name="T31" fmla="*/ 2120 h 2205"/>
                <a:gd name="T32" fmla="*/ 1486 w 2418"/>
                <a:gd name="T33" fmla="*/ 543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205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F2DB374-3C99-714F-91A1-D7FEAC73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146425"/>
              <a:ext cx="952500" cy="819150"/>
            </a:xfrm>
            <a:custGeom>
              <a:avLst/>
              <a:gdLst>
                <a:gd name="T0" fmla="*/ 2050 w 2646"/>
                <a:gd name="T1" fmla="*/ 1416 h 2276"/>
                <a:gd name="T2" fmla="*/ 2087 w 2646"/>
                <a:gd name="T3" fmla="*/ 1379 h 2276"/>
                <a:gd name="T4" fmla="*/ 2087 w 2646"/>
                <a:gd name="T5" fmla="*/ 121 h 2276"/>
                <a:gd name="T6" fmla="*/ 2171 w 2646"/>
                <a:gd name="T7" fmla="*/ 37 h 2276"/>
                <a:gd name="T8" fmla="*/ 2561 w 2646"/>
                <a:gd name="T9" fmla="*/ 37 h 2276"/>
                <a:gd name="T10" fmla="*/ 2645 w 2646"/>
                <a:gd name="T11" fmla="*/ 121 h 2276"/>
                <a:gd name="T12" fmla="*/ 2645 w 2646"/>
                <a:gd name="T13" fmla="*/ 1945 h 2276"/>
                <a:gd name="T14" fmla="*/ 2501 w 2646"/>
                <a:gd name="T15" fmla="*/ 2243 h 2276"/>
                <a:gd name="T16" fmla="*/ 2084 w 2646"/>
                <a:gd name="T17" fmla="*/ 2149 h 2276"/>
                <a:gd name="T18" fmla="*/ 689 w 2646"/>
                <a:gd name="T19" fmla="*/ 934 h 2276"/>
                <a:gd name="T20" fmla="*/ 611 w 2646"/>
                <a:gd name="T21" fmla="*/ 863 h 2276"/>
                <a:gd name="T22" fmla="*/ 592 w 2646"/>
                <a:gd name="T23" fmla="*/ 855 h 2276"/>
                <a:gd name="T24" fmla="*/ 561 w 2646"/>
                <a:gd name="T25" fmla="*/ 886 h 2276"/>
                <a:gd name="T26" fmla="*/ 561 w 2646"/>
                <a:gd name="T27" fmla="*/ 2152 h 2276"/>
                <a:gd name="T28" fmla="*/ 477 w 2646"/>
                <a:gd name="T29" fmla="*/ 2236 h 2276"/>
                <a:gd name="T30" fmla="*/ 84 w 2646"/>
                <a:gd name="T31" fmla="*/ 2236 h 2276"/>
                <a:gd name="T32" fmla="*/ 0 w 2646"/>
                <a:gd name="T33" fmla="*/ 2152 h 2276"/>
                <a:gd name="T34" fmla="*/ 0 w 2646"/>
                <a:gd name="T35" fmla="*/ 331 h 2276"/>
                <a:gd name="T36" fmla="*/ 144 w 2646"/>
                <a:gd name="T37" fmla="*/ 32 h 2276"/>
                <a:gd name="T38" fmla="*/ 561 w 2646"/>
                <a:gd name="T39" fmla="*/ 126 h 2276"/>
                <a:gd name="T40" fmla="*/ 1956 w 2646"/>
                <a:gd name="T41" fmla="*/ 1343 h 2276"/>
                <a:gd name="T42" fmla="*/ 2024 w 2646"/>
                <a:gd name="T43" fmla="*/ 1406 h 2276"/>
                <a:gd name="T44" fmla="*/ 2050 w 2646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6" h="227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DA560CA-6A4B-3844-8E0F-E1088EB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146425"/>
              <a:ext cx="950912" cy="819150"/>
            </a:xfrm>
            <a:custGeom>
              <a:avLst/>
              <a:gdLst>
                <a:gd name="T0" fmla="*/ 2047 w 2643"/>
                <a:gd name="T1" fmla="*/ 1416 h 2276"/>
                <a:gd name="T2" fmla="*/ 2084 w 2643"/>
                <a:gd name="T3" fmla="*/ 1379 h 2276"/>
                <a:gd name="T4" fmla="*/ 2084 w 2643"/>
                <a:gd name="T5" fmla="*/ 121 h 2276"/>
                <a:gd name="T6" fmla="*/ 2168 w 2643"/>
                <a:gd name="T7" fmla="*/ 37 h 2276"/>
                <a:gd name="T8" fmla="*/ 2559 w 2643"/>
                <a:gd name="T9" fmla="*/ 37 h 2276"/>
                <a:gd name="T10" fmla="*/ 2642 w 2643"/>
                <a:gd name="T11" fmla="*/ 121 h 2276"/>
                <a:gd name="T12" fmla="*/ 2642 w 2643"/>
                <a:gd name="T13" fmla="*/ 1945 h 2276"/>
                <a:gd name="T14" fmla="*/ 2498 w 2643"/>
                <a:gd name="T15" fmla="*/ 2243 h 2276"/>
                <a:gd name="T16" fmla="*/ 2081 w 2643"/>
                <a:gd name="T17" fmla="*/ 2149 h 2276"/>
                <a:gd name="T18" fmla="*/ 687 w 2643"/>
                <a:gd name="T19" fmla="*/ 934 h 2276"/>
                <a:gd name="T20" fmla="*/ 608 w 2643"/>
                <a:gd name="T21" fmla="*/ 863 h 2276"/>
                <a:gd name="T22" fmla="*/ 590 w 2643"/>
                <a:gd name="T23" fmla="*/ 855 h 2276"/>
                <a:gd name="T24" fmla="*/ 558 w 2643"/>
                <a:gd name="T25" fmla="*/ 886 h 2276"/>
                <a:gd name="T26" fmla="*/ 558 w 2643"/>
                <a:gd name="T27" fmla="*/ 2152 h 2276"/>
                <a:gd name="T28" fmla="*/ 474 w 2643"/>
                <a:gd name="T29" fmla="*/ 2236 h 2276"/>
                <a:gd name="T30" fmla="*/ 84 w 2643"/>
                <a:gd name="T31" fmla="*/ 2236 h 2276"/>
                <a:gd name="T32" fmla="*/ 0 w 2643"/>
                <a:gd name="T33" fmla="*/ 2152 h 2276"/>
                <a:gd name="T34" fmla="*/ 0 w 2643"/>
                <a:gd name="T35" fmla="*/ 331 h 2276"/>
                <a:gd name="T36" fmla="*/ 144 w 2643"/>
                <a:gd name="T37" fmla="*/ 32 h 2276"/>
                <a:gd name="T38" fmla="*/ 561 w 2643"/>
                <a:gd name="T39" fmla="*/ 126 h 2276"/>
                <a:gd name="T40" fmla="*/ 1956 w 2643"/>
                <a:gd name="T41" fmla="*/ 1343 h 2276"/>
                <a:gd name="T42" fmla="*/ 2021 w 2643"/>
                <a:gd name="T43" fmla="*/ 1406 h 2276"/>
                <a:gd name="T44" fmla="*/ 2047 w 2643"/>
                <a:gd name="T45" fmla="*/ 1416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3" h="2276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775AE05-31C4-7842-B6A7-FF53DBC0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088" y="3159125"/>
              <a:ext cx="201612" cy="793750"/>
            </a:xfrm>
            <a:custGeom>
              <a:avLst/>
              <a:gdLst>
                <a:gd name="T0" fmla="*/ 0 w 560"/>
                <a:gd name="T1" fmla="*/ 84 h 2205"/>
                <a:gd name="T2" fmla="*/ 84 w 560"/>
                <a:gd name="T3" fmla="*/ 0 h 2205"/>
                <a:gd name="T4" fmla="*/ 475 w 560"/>
                <a:gd name="T5" fmla="*/ 0 h 2205"/>
                <a:gd name="T6" fmla="*/ 559 w 560"/>
                <a:gd name="T7" fmla="*/ 84 h 2205"/>
                <a:gd name="T8" fmla="*/ 559 w 560"/>
                <a:gd name="T9" fmla="*/ 2120 h 2205"/>
                <a:gd name="T10" fmla="*/ 475 w 560"/>
                <a:gd name="T11" fmla="*/ 2204 h 2205"/>
                <a:gd name="T12" fmla="*/ 84 w 560"/>
                <a:gd name="T13" fmla="*/ 2204 h 2205"/>
                <a:gd name="T14" fmla="*/ 0 w 560"/>
                <a:gd name="T15" fmla="*/ 2120 h 2205"/>
                <a:gd name="T16" fmla="*/ 0 w 560"/>
                <a:gd name="T17" fmla="*/ 84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05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0842B31-E7A5-5A41-A7CB-EEC1A3CC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3155950"/>
              <a:ext cx="1196975" cy="798513"/>
            </a:xfrm>
            <a:custGeom>
              <a:avLst/>
              <a:gdLst>
                <a:gd name="T0" fmla="*/ 1931 w 3324"/>
                <a:gd name="T1" fmla="*/ 141 h 2217"/>
                <a:gd name="T2" fmla="*/ 1662 w 3324"/>
                <a:gd name="T3" fmla="*/ 0 h 2217"/>
                <a:gd name="T4" fmla="*/ 1392 w 3324"/>
                <a:gd name="T5" fmla="*/ 141 h 2217"/>
                <a:gd name="T6" fmla="*/ 13 w 3324"/>
                <a:gd name="T7" fmla="*/ 2130 h 2217"/>
                <a:gd name="T8" fmla="*/ 0 w 3324"/>
                <a:gd name="T9" fmla="*/ 2164 h 2217"/>
                <a:gd name="T10" fmla="*/ 53 w 3324"/>
                <a:gd name="T11" fmla="*/ 2216 h 2217"/>
                <a:gd name="T12" fmla="*/ 556 w 3324"/>
                <a:gd name="T13" fmla="*/ 2216 h 2217"/>
                <a:gd name="T14" fmla="*/ 601 w 3324"/>
                <a:gd name="T15" fmla="*/ 2190 h 2217"/>
                <a:gd name="T16" fmla="*/ 957 w 3324"/>
                <a:gd name="T17" fmla="*/ 1675 h 2217"/>
                <a:gd name="T18" fmla="*/ 1004 w 3324"/>
                <a:gd name="T19" fmla="*/ 1646 h 2217"/>
                <a:gd name="T20" fmla="*/ 2319 w 3324"/>
                <a:gd name="T21" fmla="*/ 1646 h 2217"/>
                <a:gd name="T22" fmla="*/ 2366 w 3324"/>
                <a:gd name="T23" fmla="*/ 1675 h 2217"/>
                <a:gd name="T24" fmla="*/ 2723 w 3324"/>
                <a:gd name="T25" fmla="*/ 2190 h 2217"/>
                <a:gd name="T26" fmla="*/ 2768 w 3324"/>
                <a:gd name="T27" fmla="*/ 2216 h 2217"/>
                <a:gd name="T28" fmla="*/ 3271 w 3324"/>
                <a:gd name="T29" fmla="*/ 2216 h 2217"/>
                <a:gd name="T30" fmla="*/ 3323 w 3324"/>
                <a:gd name="T31" fmla="*/ 2164 h 2217"/>
                <a:gd name="T32" fmla="*/ 3310 w 3324"/>
                <a:gd name="T33" fmla="*/ 2130 h 2217"/>
                <a:gd name="T34" fmla="*/ 1931 w 3324"/>
                <a:gd name="T35" fmla="*/ 141 h 2217"/>
                <a:gd name="T36" fmla="*/ 1377 w 3324"/>
                <a:gd name="T37" fmla="*/ 1153 h 2217"/>
                <a:gd name="T38" fmla="*/ 1345 w 3324"/>
                <a:gd name="T39" fmla="*/ 1122 h 2217"/>
                <a:gd name="T40" fmla="*/ 1353 w 3324"/>
                <a:gd name="T41" fmla="*/ 1101 h 2217"/>
                <a:gd name="T42" fmla="*/ 1633 w 3324"/>
                <a:gd name="T43" fmla="*/ 697 h 2217"/>
                <a:gd name="T44" fmla="*/ 1639 w 3324"/>
                <a:gd name="T45" fmla="*/ 692 h 2217"/>
                <a:gd name="T46" fmla="*/ 1644 w 3324"/>
                <a:gd name="T47" fmla="*/ 686 h 2217"/>
                <a:gd name="T48" fmla="*/ 1657 w 3324"/>
                <a:gd name="T49" fmla="*/ 684 h 2217"/>
                <a:gd name="T50" fmla="*/ 1660 w 3324"/>
                <a:gd name="T51" fmla="*/ 684 h 2217"/>
                <a:gd name="T52" fmla="*/ 1662 w 3324"/>
                <a:gd name="T53" fmla="*/ 684 h 2217"/>
                <a:gd name="T54" fmla="*/ 1675 w 3324"/>
                <a:gd name="T55" fmla="*/ 686 h 2217"/>
                <a:gd name="T56" fmla="*/ 1681 w 3324"/>
                <a:gd name="T57" fmla="*/ 692 h 2217"/>
                <a:gd name="T58" fmla="*/ 1686 w 3324"/>
                <a:gd name="T59" fmla="*/ 697 h 2217"/>
                <a:gd name="T60" fmla="*/ 1965 w 3324"/>
                <a:gd name="T61" fmla="*/ 1101 h 2217"/>
                <a:gd name="T62" fmla="*/ 1973 w 3324"/>
                <a:gd name="T63" fmla="*/ 1122 h 2217"/>
                <a:gd name="T64" fmla="*/ 1944 w 3324"/>
                <a:gd name="T65" fmla="*/ 1153 h 2217"/>
                <a:gd name="T66" fmla="*/ 1377 w 3324"/>
                <a:gd name="T67" fmla="*/ 1153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24" h="2217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45092A42-A607-4D4B-8031-C038AE06B023}"/>
              </a:ext>
            </a:extLst>
          </p:cNvPr>
          <p:cNvSpPr txBox="1">
            <a:spLocks/>
          </p:cNvSpPr>
          <p:nvPr/>
        </p:nvSpPr>
        <p:spPr>
          <a:xfrm>
            <a:off x="1037970" y="5057243"/>
            <a:ext cx="1011606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/>
              <a:t>Soham Ghosh, Prachatos Mitra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083C6-C659-1F4E-BEC1-69A696385738}"/>
              </a:ext>
            </a:extLst>
          </p:cNvPr>
          <p:cNvSpPr txBox="1"/>
          <p:nvPr/>
        </p:nvSpPr>
        <p:spPr>
          <a:xfrm>
            <a:off x="12813957" y="5535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5"/>
    </mc:Choice>
    <mc:Fallback xmlns="">
      <p:transition spd="slow" advTm="287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387148"/>
            <a:ext cx="10698480" cy="615553"/>
          </a:xfrm>
        </p:spPr>
        <p:txBody>
          <a:bodyPr/>
          <a:lstStyle/>
          <a:p>
            <a:r>
              <a:rPr lang="en-IN"/>
              <a:t>Handling </a:t>
            </a:r>
            <a:r>
              <a:rPr lang="en-IN" err="1"/>
              <a:t>Qemu</a:t>
            </a:r>
            <a:r>
              <a:rPr lang="en-IN"/>
              <a:t> monitor and log files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82620-D412-4B42-AB8E-BBB43EC853E3}"/>
              </a:ext>
            </a:extLst>
          </p:cNvPr>
          <p:cNvSpPr txBox="1"/>
          <p:nvPr/>
        </p:nvSpPr>
        <p:spPr>
          <a:xfrm>
            <a:off x="753762" y="2104009"/>
            <a:ext cx="17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VM1 paths</a:t>
            </a:r>
            <a:br>
              <a:rPr lang="en-US"/>
            </a:br>
            <a:r>
              <a:rPr lang="en-US"/>
              <a:t>(domain id 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7F345-8246-584B-8590-134913CF02A9}"/>
              </a:ext>
            </a:extLst>
          </p:cNvPr>
          <p:cNvSpPr txBox="1"/>
          <p:nvPr/>
        </p:nvSpPr>
        <p:spPr>
          <a:xfrm>
            <a:off x="871226" y="4939901"/>
            <a:ext cx="2646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Begin Phase (Source)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D4310-EF2E-004B-B9D4-8522086B3DB0}"/>
              </a:ext>
            </a:extLst>
          </p:cNvPr>
          <p:cNvSpPr txBox="1"/>
          <p:nvPr/>
        </p:nvSpPr>
        <p:spPr>
          <a:xfrm>
            <a:off x="4513633" y="4937819"/>
            <a:ext cx="30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Prepare Phase (Remote)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BF093-8539-524C-AD35-4B099FBE358A}"/>
              </a:ext>
            </a:extLst>
          </p:cNvPr>
          <p:cNvSpPr txBox="1"/>
          <p:nvPr/>
        </p:nvSpPr>
        <p:spPr>
          <a:xfrm>
            <a:off x="2689725" y="5514756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Finish Phase (Remote)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F51C6-DF28-624E-80F3-33B5E4746C39}"/>
              </a:ext>
            </a:extLst>
          </p:cNvPr>
          <p:cNvSpPr txBox="1"/>
          <p:nvPr/>
        </p:nvSpPr>
        <p:spPr>
          <a:xfrm>
            <a:off x="8548486" y="4937819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 Phase (Source)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A418A-C438-C642-89B5-5BDCACC0A856}"/>
              </a:ext>
            </a:extLst>
          </p:cNvPr>
          <p:cNvSpPr txBox="1"/>
          <p:nvPr/>
        </p:nvSpPr>
        <p:spPr>
          <a:xfrm>
            <a:off x="7176354" y="5514756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Confirm Phase (Source)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D5A157-C832-FD47-BA45-129854836ACB}"/>
              </a:ext>
            </a:extLst>
          </p:cNvPr>
          <p:cNvSpPr txBox="1"/>
          <p:nvPr/>
        </p:nvSpPr>
        <p:spPr>
          <a:xfrm>
            <a:off x="753761" y="3568288"/>
            <a:ext cx="17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VM1# paths (domain id 2)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91DD1B-1595-654C-926E-BD2CBD367F4F}"/>
              </a:ext>
            </a:extLst>
          </p:cNvPr>
          <p:cNvSpPr/>
          <p:nvPr/>
        </p:nvSpPr>
        <p:spPr>
          <a:xfrm>
            <a:off x="2988474" y="2133644"/>
            <a:ext cx="2865518" cy="599248"/>
          </a:xfrm>
          <a:prstGeom prst="rect">
            <a:avLst/>
          </a:prstGeom>
          <a:solidFill>
            <a:srgbClr val="B0D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/var/lib/libvirt/qemu/domain-&lt;VM1 UUID&gt;/monitor.sock</a:t>
            </a:r>
            <a:endParaRPr lang="en-IN" sz="1400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096719-E0D6-324B-AF0F-606C21608980}"/>
              </a:ext>
            </a:extLst>
          </p:cNvPr>
          <p:cNvSpPr txBox="1"/>
          <p:nvPr/>
        </p:nvSpPr>
        <p:spPr>
          <a:xfrm>
            <a:off x="3124200" y="1734677"/>
            <a:ext cx="261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Monitor socket path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34B8A0-7CA1-2D41-92A4-41F064B6B8BF}"/>
              </a:ext>
            </a:extLst>
          </p:cNvPr>
          <p:cNvSpPr/>
          <p:nvPr/>
        </p:nvSpPr>
        <p:spPr>
          <a:xfrm>
            <a:off x="7690536" y="2113087"/>
            <a:ext cx="3617543" cy="599248"/>
          </a:xfrm>
          <a:prstGeom prst="rect">
            <a:avLst/>
          </a:prstGeom>
          <a:solidFill>
            <a:srgbClr val="B0D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/var/lib/libvirt/qemu/domain-&lt;domain-id-1&gt;-&lt;VM1 UUID&gt;/monitor.sock</a:t>
            </a:r>
            <a:endParaRPr lang="en-IN" sz="1400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41D596-2A7A-1843-BE4C-7A34C7D52076}"/>
              </a:ext>
            </a:extLst>
          </p:cNvPr>
          <p:cNvSpPr txBox="1"/>
          <p:nvPr/>
        </p:nvSpPr>
        <p:spPr>
          <a:xfrm>
            <a:off x="7416216" y="1639953"/>
            <a:ext cx="413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Monitor socket path (new format)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10A399F-FF89-034B-B999-019481DF53A2}"/>
              </a:ext>
            </a:extLst>
          </p:cNvPr>
          <p:cNvSpPr/>
          <p:nvPr/>
        </p:nvSpPr>
        <p:spPr>
          <a:xfrm>
            <a:off x="7690537" y="3539591"/>
            <a:ext cx="3617542" cy="599248"/>
          </a:xfrm>
          <a:prstGeom prst="rect">
            <a:avLst/>
          </a:prstGeom>
          <a:solidFill>
            <a:srgbClr val="B0D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/var/lib/libvirt/qemu/domain-&lt;domain-id-2&gt;-&lt;VM1# UUID&gt;/monitor.sock</a:t>
            </a:r>
            <a:endParaRPr lang="en-IN" sz="1400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5DAF2F-52AB-F348-BFE0-020B31813436}"/>
              </a:ext>
            </a:extLst>
          </p:cNvPr>
          <p:cNvCxnSpPr>
            <a:cxnSpLocks/>
            <a:stCxn id="67" idx="3"/>
            <a:endCxn id="72" idx="1"/>
          </p:cNvCxnSpPr>
          <p:nvPr/>
        </p:nvCxnSpPr>
        <p:spPr>
          <a:xfrm flipV="1">
            <a:off x="5853992" y="2412711"/>
            <a:ext cx="1836544" cy="2055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038297-F140-5444-80F2-75F73CAA4BCC}"/>
              </a:ext>
            </a:extLst>
          </p:cNvPr>
          <p:cNvCxnSpPr>
            <a:cxnSpLocks/>
            <a:stCxn id="67" idx="2"/>
            <a:endCxn id="74" idx="1"/>
          </p:cNvCxnSpPr>
          <p:nvPr/>
        </p:nvCxnSpPr>
        <p:spPr>
          <a:xfrm>
            <a:off x="4421233" y="2732892"/>
            <a:ext cx="3269304" cy="110632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8C9981-5913-4746-BDA6-F056FE0837D5}"/>
              </a:ext>
            </a:extLst>
          </p:cNvPr>
          <p:cNvSpPr txBox="1"/>
          <p:nvPr/>
        </p:nvSpPr>
        <p:spPr>
          <a:xfrm>
            <a:off x="6254005" y="2107559"/>
            <a:ext cx="126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Symlink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359010-9730-5F40-89B2-2583A319F1D7}"/>
              </a:ext>
            </a:extLst>
          </p:cNvPr>
          <p:cNvSpPr txBox="1"/>
          <p:nvPr/>
        </p:nvSpPr>
        <p:spPr>
          <a:xfrm rot="1080000">
            <a:off x="5807120" y="3049252"/>
            <a:ext cx="1264920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Symlink</a:t>
            </a:r>
          </a:p>
        </p:txBody>
      </p:sp>
      <p:sp>
        <p:nvSpPr>
          <p:cNvPr id="27" name="Footer Placeholder 16">
            <a:extLst>
              <a:ext uri="{FF2B5EF4-FFF2-40B4-BE49-F238E27FC236}">
                <a16:creationId xmlns:a16="http://schemas.microsoft.com/office/drawing/2014/main" id="{5E05EC49-6A69-C043-B47D-C2A54B50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7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02"/>
    </mc:Choice>
    <mc:Fallback xmlns="">
      <p:transition spd="slow" advTm="10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4" grpId="0" animBg="1"/>
      <p:bldP spid="9" grpId="0"/>
      <p:bldP spid="9" grpId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04B9CFB-DF8B-684C-8FE9-FE90C460B012}"/>
              </a:ext>
            </a:extLst>
          </p:cNvPr>
          <p:cNvSpPr/>
          <p:nvPr/>
        </p:nvSpPr>
        <p:spPr>
          <a:xfrm>
            <a:off x="2767055" y="2045895"/>
            <a:ext cx="1603561" cy="60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Changes to migration flow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82620-D412-4B42-AB8E-BBB43EC853E3}"/>
              </a:ext>
            </a:extLst>
          </p:cNvPr>
          <p:cNvSpPr txBox="1"/>
          <p:nvPr/>
        </p:nvSpPr>
        <p:spPr>
          <a:xfrm>
            <a:off x="361693" y="2785594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 hash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7F345-8246-584B-8590-134913CF02A9}"/>
              </a:ext>
            </a:extLst>
          </p:cNvPr>
          <p:cNvSpPr txBox="1"/>
          <p:nvPr/>
        </p:nvSpPr>
        <p:spPr>
          <a:xfrm>
            <a:off x="871226" y="4939901"/>
            <a:ext cx="2646218" cy="369332"/>
          </a:xfrm>
          <a:prstGeom prst="rect">
            <a:avLst/>
          </a:prstGeom>
          <a:solidFill>
            <a:srgbClr val="FF7A27"/>
          </a:solidFill>
        </p:spPr>
        <p:txBody>
          <a:bodyPr wrap="square" rtlCol="0">
            <a:spAutoFit/>
          </a:bodyPr>
          <a:lstStyle/>
          <a:p>
            <a:r>
              <a:rPr lang="en-US"/>
              <a:t>Begin Phase (Source)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D4310-EF2E-004B-B9D4-8522086B3DB0}"/>
              </a:ext>
            </a:extLst>
          </p:cNvPr>
          <p:cNvSpPr txBox="1"/>
          <p:nvPr/>
        </p:nvSpPr>
        <p:spPr>
          <a:xfrm>
            <a:off x="4513633" y="4937819"/>
            <a:ext cx="30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Prepare Phase (Remote)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BF093-8539-524C-AD35-4B099FBE358A}"/>
              </a:ext>
            </a:extLst>
          </p:cNvPr>
          <p:cNvSpPr txBox="1"/>
          <p:nvPr/>
        </p:nvSpPr>
        <p:spPr>
          <a:xfrm>
            <a:off x="2689725" y="5514756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Finish Phase (Remote)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F51C6-DF28-624E-80F3-33B5E4746C39}"/>
              </a:ext>
            </a:extLst>
          </p:cNvPr>
          <p:cNvSpPr txBox="1"/>
          <p:nvPr/>
        </p:nvSpPr>
        <p:spPr>
          <a:xfrm>
            <a:off x="8548486" y="4937819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 Phase (Source)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A418A-C438-C642-89B5-5BDCACC0A856}"/>
              </a:ext>
            </a:extLst>
          </p:cNvPr>
          <p:cNvSpPr txBox="1"/>
          <p:nvPr/>
        </p:nvSpPr>
        <p:spPr>
          <a:xfrm>
            <a:off x="7176354" y="5514756"/>
            <a:ext cx="30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Confirm Phase (Source)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1D72D1-288B-BC44-9BE6-A52758C5C234}"/>
              </a:ext>
            </a:extLst>
          </p:cNvPr>
          <p:cNvSpPr txBox="1"/>
          <p:nvPr/>
        </p:nvSpPr>
        <p:spPr>
          <a:xfrm>
            <a:off x="6236997" y="2628233"/>
            <a:ext cx="264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Remote hash table</a:t>
            </a:r>
            <a:br>
              <a:rPr lang="en-US"/>
            </a:br>
            <a:r>
              <a:rPr lang="en-US"/>
              <a:t>(New)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89A9CA-C479-0847-9E6E-F4363E84572B}"/>
              </a:ext>
            </a:extLst>
          </p:cNvPr>
          <p:cNvGrpSpPr/>
          <p:nvPr/>
        </p:nvGrpSpPr>
        <p:grpSpPr>
          <a:xfrm>
            <a:off x="2769083" y="2643093"/>
            <a:ext cx="1609597" cy="1244275"/>
            <a:chOff x="-121428" y="231611"/>
            <a:chExt cx="688205" cy="46209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078F55-017B-C341-9BE5-21D17DA4C551}"/>
                </a:ext>
              </a:extLst>
            </p:cNvPr>
            <p:cNvSpPr/>
            <p:nvPr/>
          </p:nvSpPr>
          <p:spPr>
            <a:xfrm>
              <a:off x="-121395" y="231611"/>
              <a:ext cx="688172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VM2 UUID</a:t>
              </a:r>
              <a:endParaRPr lang="en-IN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11EEBE-019F-D84D-A516-C8646655FD43}"/>
                </a:ext>
              </a:extLst>
            </p:cNvPr>
            <p:cNvSpPr/>
            <p:nvPr/>
          </p:nvSpPr>
          <p:spPr>
            <a:xfrm>
              <a:off x="-121428" y="461717"/>
              <a:ext cx="688172" cy="2319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VM3 UUID</a:t>
              </a:r>
              <a:endParaRPr lang="en-IN" sz="16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32BE90-CF44-C34A-A3AD-CB2AFC5CFE97}"/>
              </a:ext>
            </a:extLst>
          </p:cNvPr>
          <p:cNvGrpSpPr/>
          <p:nvPr/>
        </p:nvGrpSpPr>
        <p:grpSpPr>
          <a:xfrm>
            <a:off x="4378225" y="2045895"/>
            <a:ext cx="1325597" cy="1841475"/>
            <a:chOff x="0" y="6441"/>
            <a:chExt cx="566777" cy="683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0F5950-1ED3-1D4D-9BFF-9AF57EA3837F}"/>
                </a:ext>
              </a:extLst>
            </p:cNvPr>
            <p:cNvSpPr/>
            <p:nvPr/>
          </p:nvSpPr>
          <p:spPr>
            <a:xfrm>
              <a:off x="0" y="6441"/>
              <a:ext cx="566777" cy="222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b="1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5C4697-983A-0B4C-8986-7FC04115A6CE}"/>
                </a:ext>
              </a:extLst>
            </p:cNvPr>
            <p:cNvSpPr/>
            <p:nvPr/>
          </p:nvSpPr>
          <p:spPr>
            <a:xfrm>
              <a:off x="0" y="227838"/>
              <a:ext cx="566777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VM2</a:t>
              </a:r>
              <a:endParaRPr lang="en-IN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40DD06-143A-1348-B19A-5C9B6E3519B9}"/>
                </a:ext>
              </a:extLst>
            </p:cNvPr>
            <p:cNvSpPr/>
            <p:nvPr/>
          </p:nvSpPr>
          <p:spPr>
            <a:xfrm>
              <a:off x="0" y="456438"/>
              <a:ext cx="566744" cy="233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VM3</a:t>
              </a:r>
              <a:endParaRPr lang="en-IN" sz="16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9DE7D6-3C12-0C40-B508-91F2EF9A90DE}"/>
              </a:ext>
            </a:extLst>
          </p:cNvPr>
          <p:cNvGrpSpPr/>
          <p:nvPr/>
        </p:nvGrpSpPr>
        <p:grpSpPr>
          <a:xfrm>
            <a:off x="8702704" y="2644181"/>
            <a:ext cx="1609520" cy="1228499"/>
            <a:chOff x="-121428" y="231611"/>
            <a:chExt cx="688172" cy="4562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2EC6D-A647-824C-9424-8FC2397D3757}"/>
                </a:ext>
              </a:extLst>
            </p:cNvPr>
            <p:cNvSpPr/>
            <p:nvPr/>
          </p:nvSpPr>
          <p:spPr>
            <a:xfrm>
              <a:off x="-121395" y="231611"/>
              <a:ext cx="684637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9C7B36F-1CCF-9840-BFBE-3D442CBDE682}"/>
                </a:ext>
              </a:extLst>
            </p:cNvPr>
            <p:cNvSpPr/>
            <p:nvPr/>
          </p:nvSpPr>
          <p:spPr>
            <a:xfrm>
              <a:off x="-121428" y="461717"/>
              <a:ext cx="688172" cy="226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6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F89CA8-2CEE-E14F-8085-9F211F65D12B}"/>
              </a:ext>
            </a:extLst>
          </p:cNvPr>
          <p:cNvGrpSpPr/>
          <p:nvPr/>
        </p:nvGrpSpPr>
        <p:grpSpPr>
          <a:xfrm>
            <a:off x="10311846" y="2038252"/>
            <a:ext cx="1325597" cy="1834429"/>
            <a:chOff x="0" y="3978"/>
            <a:chExt cx="566777" cy="68125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0210BC-D8AC-3D4B-AB7D-9541F9775A80}"/>
                </a:ext>
              </a:extLst>
            </p:cNvPr>
            <p:cNvSpPr/>
            <p:nvPr/>
          </p:nvSpPr>
          <p:spPr>
            <a:xfrm>
              <a:off x="0" y="3978"/>
              <a:ext cx="566777" cy="228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b="1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69F3BB-0C81-C44C-8935-1B42848701FE}"/>
                </a:ext>
              </a:extLst>
            </p:cNvPr>
            <p:cNvSpPr/>
            <p:nvPr/>
          </p:nvSpPr>
          <p:spPr>
            <a:xfrm>
              <a:off x="0" y="233562"/>
              <a:ext cx="566777" cy="2244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E852832-28AC-BE4B-ADA8-10EB8B2A9482}"/>
                </a:ext>
              </a:extLst>
            </p:cNvPr>
            <p:cNvSpPr/>
            <p:nvPr/>
          </p:nvSpPr>
          <p:spPr>
            <a:xfrm>
              <a:off x="0" y="460764"/>
              <a:ext cx="566744" cy="2244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6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B7314DEE-0EAA-0B4F-9F76-E2B2B95B074E}"/>
              </a:ext>
            </a:extLst>
          </p:cNvPr>
          <p:cNvSpPr/>
          <p:nvPr/>
        </p:nvSpPr>
        <p:spPr>
          <a:xfrm>
            <a:off x="8702249" y="2038253"/>
            <a:ext cx="160952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FA39DB-0983-4E40-8DC3-4896146A4F4A}"/>
              </a:ext>
            </a:extLst>
          </p:cNvPr>
          <p:cNvSpPr/>
          <p:nvPr/>
        </p:nvSpPr>
        <p:spPr>
          <a:xfrm>
            <a:off x="10309248" y="2044916"/>
            <a:ext cx="1330715" cy="610479"/>
          </a:xfrm>
          <a:prstGeom prst="rect">
            <a:avLst/>
          </a:prstGeom>
          <a:solidFill>
            <a:srgbClr val="FF8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VM1#</a:t>
            </a:r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797286D-1AB5-5043-B2CB-28ED9D380EB2}"/>
              </a:ext>
            </a:extLst>
          </p:cNvPr>
          <p:cNvSpPr/>
          <p:nvPr/>
        </p:nvSpPr>
        <p:spPr>
          <a:xfrm>
            <a:off x="8707995" y="2041831"/>
            <a:ext cx="1601253" cy="615553"/>
          </a:xfrm>
          <a:prstGeom prst="rect">
            <a:avLst/>
          </a:prstGeom>
          <a:solidFill>
            <a:srgbClr val="FF8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VM1 UUID</a:t>
            </a:r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3D7CA0-D37A-4F41-800F-4A01832E501F}"/>
              </a:ext>
            </a:extLst>
          </p:cNvPr>
          <p:cNvSpPr/>
          <p:nvPr/>
        </p:nvSpPr>
        <p:spPr>
          <a:xfrm>
            <a:off x="4374025" y="2048152"/>
            <a:ext cx="1325597" cy="587859"/>
          </a:xfrm>
          <a:prstGeom prst="rect">
            <a:avLst/>
          </a:prstGeom>
          <a:solidFill>
            <a:srgbClr val="FF8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VM1</a:t>
            </a:r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D3B6501-A686-D34F-89A0-C846A83E46CF}"/>
              </a:ext>
            </a:extLst>
          </p:cNvPr>
          <p:cNvSpPr/>
          <p:nvPr/>
        </p:nvSpPr>
        <p:spPr>
          <a:xfrm>
            <a:off x="2776769" y="2049004"/>
            <a:ext cx="1609520" cy="587859"/>
          </a:xfrm>
          <a:prstGeom prst="rect">
            <a:avLst/>
          </a:prstGeom>
          <a:solidFill>
            <a:srgbClr val="FF8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VM1 UUID</a:t>
            </a:r>
            <a:endParaRPr lang="en-IN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7F3A9C81-79C6-0444-BBC5-7B7FB367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8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76"/>
    </mc:Choice>
    <mc:Fallback xmlns="">
      <p:transition spd="slow" advTm="126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63 -0.00069 L -2.08333E-7 0.0002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86 -0.00115 L 2.29167E-6 -2.59259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67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75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09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8386 -0.0011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48763 -0.0006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32A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235"/>
                                      </p:to>
                                    </p:animClr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45" grpId="0" animBg="1"/>
      <p:bldP spid="65" grpId="0" animBg="1"/>
      <p:bldP spid="6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and future work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EC51084E-2337-CD48-B158-F338C18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9"/>
    </mc:Choice>
    <mc:Fallback xmlns="">
      <p:transition spd="slow" advTm="102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A935-1425-6B42-82DC-5DE0F995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CD65C2-A791-0748-A9FC-131853AB3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87709"/>
              </p:ext>
            </p:extLst>
          </p:nvPr>
        </p:nvGraphicFramePr>
        <p:xfrm>
          <a:off x="609600" y="1371600"/>
          <a:ext cx="1118805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80482-86B8-FE44-8C36-16CC3960A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6264A4AB-22DA-9C4C-8668-02A26818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A8CED-C150-FD41-9B00-A7900FCB69AB}"/>
              </a:ext>
            </a:extLst>
          </p:cNvPr>
          <p:cNvSpPr txBox="1"/>
          <p:nvPr/>
        </p:nvSpPr>
        <p:spPr>
          <a:xfrm>
            <a:off x="609600" y="5414963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8"/>
              </a:rPr>
              <a:t>Demo 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5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6"/>
    </mc:Choice>
    <mc:Fallback xmlns="">
      <p:transition spd="slow" advTm="236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0DC9-C6A8-EC40-87D3-60EF1CA3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migration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17511-B670-F54C-A90D-45DDF18A1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27DB1E07-5243-834F-9AC6-39A91B65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6E64B0B6-9530-584C-83E0-4B7A47D47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560198"/>
              </p:ext>
            </p:extLst>
          </p:nvPr>
        </p:nvGraphicFramePr>
        <p:xfrm>
          <a:off x="6167566" y="1273538"/>
          <a:ext cx="5742000" cy="37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81FE99B2-4274-234E-8359-E4358DEB7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3407"/>
              </p:ext>
            </p:extLst>
          </p:nvPr>
        </p:nvGraphicFramePr>
        <p:xfrm>
          <a:off x="357250" y="1393034"/>
          <a:ext cx="5738750" cy="351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2216ED04-4A4D-514A-9B3E-0885EDE4EA72}"/>
              </a:ext>
            </a:extLst>
          </p:cNvPr>
          <p:cNvSpPr txBox="1">
            <a:spLocks/>
          </p:cNvSpPr>
          <p:nvPr/>
        </p:nvSpPr>
        <p:spPr>
          <a:xfrm>
            <a:off x="1059110" y="5135356"/>
            <a:ext cx="4839730" cy="914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Avenir Book" panose="02000503020000020003" pitchFamily="2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VM1 – 2 vCPUs, 8 GB memory (nested)</a:t>
            </a:r>
            <a:br>
              <a:rPr lang="en-US" sz="1400" dirty="0"/>
            </a:br>
            <a:r>
              <a:rPr lang="en-US" sz="1400" dirty="0"/>
              <a:t>VM2 – 4 vCPUs, 16 GB memory (nested)</a:t>
            </a:r>
            <a:br>
              <a:rPr lang="en-US" sz="1400" dirty="0"/>
            </a:br>
            <a:r>
              <a:rPr lang="en-US" sz="1400" dirty="0"/>
              <a:t>VM3 – 6 vCPUs, 24 GB memory (nested)</a:t>
            </a:r>
            <a:br>
              <a:rPr lang="en-US" sz="1400" dirty="0"/>
            </a:br>
            <a:r>
              <a:rPr lang="en-US" sz="1400" dirty="0"/>
              <a:t>VM4 – 8 vCPUs, 32 GB memory (nested)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1293033-2A42-3E43-A68B-30540EA34242}"/>
              </a:ext>
            </a:extLst>
          </p:cNvPr>
          <p:cNvSpPr txBox="1">
            <a:spLocks/>
          </p:cNvSpPr>
          <p:nvPr/>
        </p:nvSpPr>
        <p:spPr>
          <a:xfrm>
            <a:off x="6556916" y="5249095"/>
            <a:ext cx="4839730" cy="914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Avenir Book" panose="02000503020000020003" pitchFamily="2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Workload: High write-throughput</a:t>
            </a:r>
            <a:br>
              <a:rPr lang="en-US" sz="1400" dirty="0"/>
            </a:br>
            <a:r>
              <a:rPr lang="en-US" sz="1400" dirty="0"/>
              <a:t>(n=x, m=y, l=z) = x threads dirtying y GB of memory at z GB/s</a:t>
            </a:r>
          </a:p>
        </p:txBody>
      </p:sp>
    </p:spTree>
    <p:extLst>
      <p:ext uri="{BB962C8B-B14F-4D97-AF65-F5344CB8AC3E}">
        <p14:creationId xmlns:p14="http://schemas.microsoft.com/office/powerpoint/2010/main" val="42846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39"/>
    </mc:Choice>
    <mc:Fallback xmlns="">
      <p:transition spd="slow" advTm="1273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0DC9-C6A8-EC40-87D3-60EF1CA3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downtime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17511-B670-F54C-A90D-45DDF18A1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5C04EADC-2005-DC46-A4DF-8D06199E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E2C5E785-EF0E-0646-8DA2-B606F845B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63257"/>
              </p:ext>
            </p:extLst>
          </p:nvPr>
        </p:nvGraphicFramePr>
        <p:xfrm>
          <a:off x="2849880" y="1077388"/>
          <a:ext cx="6492240" cy="398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91B0E98F-74DB-D145-8805-F64ABFED27AC}"/>
              </a:ext>
            </a:extLst>
          </p:cNvPr>
          <p:cNvSpPr txBox="1">
            <a:spLocks/>
          </p:cNvSpPr>
          <p:nvPr/>
        </p:nvSpPr>
        <p:spPr>
          <a:xfrm>
            <a:off x="1059110" y="5135356"/>
            <a:ext cx="4839730" cy="914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Avenir Book" panose="02000503020000020003" pitchFamily="2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VM1 – 2 vCPUs, 8 GB memory (nested)</a:t>
            </a:r>
            <a:br>
              <a:rPr lang="en-US" sz="1400" dirty="0"/>
            </a:br>
            <a:r>
              <a:rPr lang="en-US" sz="1400" dirty="0"/>
              <a:t>VM2 – 4 vCPUs, 16 GB memory (nested)</a:t>
            </a:r>
            <a:br>
              <a:rPr lang="en-US" sz="1400" dirty="0"/>
            </a:br>
            <a:r>
              <a:rPr lang="en-US" sz="1400" dirty="0"/>
              <a:t>VM3 – 6 vCPUs, 24 GB memory (nested)</a:t>
            </a:r>
            <a:br>
              <a:rPr lang="en-US" sz="1400" dirty="0"/>
            </a:br>
            <a:r>
              <a:rPr lang="en-US" sz="1400" dirty="0"/>
              <a:t>VM4 – 8 vCPUs, 32 GB memory (nested)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4F2DB1F5-1749-9A46-A569-AA2C080BBC32}"/>
              </a:ext>
            </a:extLst>
          </p:cNvPr>
          <p:cNvSpPr txBox="1">
            <a:spLocks/>
          </p:cNvSpPr>
          <p:nvPr/>
        </p:nvSpPr>
        <p:spPr>
          <a:xfrm>
            <a:off x="6556916" y="5249095"/>
            <a:ext cx="4839730" cy="914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Avenir Book" panose="02000503020000020003" pitchFamily="2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Workload: High write-throughput</a:t>
            </a:r>
            <a:br>
              <a:rPr lang="en-US" sz="1400" dirty="0"/>
            </a:br>
            <a:r>
              <a:rPr lang="en-US" sz="1400" dirty="0"/>
              <a:t>(n=x, m=y, l=z) = x threads dirtying y GB of memory at z GB/s</a:t>
            </a:r>
          </a:p>
        </p:txBody>
      </p:sp>
    </p:spTree>
    <p:extLst>
      <p:ext uri="{BB962C8B-B14F-4D97-AF65-F5344CB8AC3E}">
        <p14:creationId xmlns:p14="http://schemas.microsoft.com/office/powerpoint/2010/main" val="16088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72"/>
    </mc:Choice>
    <mc:Fallback xmlns="">
      <p:transition spd="slow" advTm="6547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Conclusion and Future Work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enabled </a:t>
            </a:r>
            <a:r>
              <a:rPr lang="en-US" sz="2000" dirty="0" err="1"/>
              <a:t>Qemu</a:t>
            </a:r>
            <a:r>
              <a:rPr lang="en-US" sz="2000" dirty="0"/>
              <a:t> upgrade using local migration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~1s migration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&lt; 50ms downtime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Extending FD transfer framework to all types of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Passthrough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Continuing to upstream the patches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FE44C36-C418-F24E-92FD-190E9DC4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7"/>
    </mc:Choice>
    <mc:Fallback xmlns="">
      <p:transition spd="slow" advTm="510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3231922"/>
            <a:ext cx="9144000" cy="692497"/>
          </a:xfrm>
        </p:spPr>
        <p:txBody>
          <a:bodyPr/>
          <a:lstStyle/>
          <a:p>
            <a:r>
              <a:rPr lang="en-IN"/>
              <a:t>Thank you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F69BE5D-55B8-E645-AABD-AFAD63499445}"/>
              </a:ext>
            </a:extLst>
          </p:cNvPr>
          <p:cNvSpPr txBox="1">
            <a:spLocks/>
          </p:cNvSpPr>
          <p:nvPr/>
        </p:nvSpPr>
        <p:spPr>
          <a:xfrm>
            <a:off x="1524000" y="4201953"/>
            <a:ext cx="9144000" cy="1966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/>
              <a:t>Contact</a:t>
            </a:r>
            <a:br>
              <a:rPr lang="en-IN" sz="3200" dirty="0"/>
            </a:br>
            <a:r>
              <a:rPr lang="en-IN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soham.ghosh@nutanix.com</a:t>
            </a:r>
            <a:br>
              <a:rPr lang="en-IN" sz="2800" dirty="0"/>
            </a:br>
            <a:r>
              <a:rPr lang="en-IN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prachatos.mitra@nutanix.com</a:t>
            </a:r>
            <a:endParaRPr lang="en-IN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"/>
    </mc:Choice>
    <mc:Fallback xmlns="">
      <p:transition spd="slow" advTm="11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4"/>
          <p:cNvSpPr>
            <a:spLocks noGrp="1"/>
          </p:cNvSpPr>
          <p:nvPr>
            <p:ph type="ftr" sz="quarter" idx="10"/>
          </p:nvPr>
        </p:nvSpPr>
        <p:spPr>
          <a:xfrm>
            <a:off x="17400" y="6339245"/>
            <a:ext cx="5288307" cy="123111"/>
          </a:xfrm>
        </p:spPr>
        <p:txBody>
          <a:bodyPr/>
          <a:lstStyle/>
          <a:p>
            <a:r>
              <a:rPr lang="en-IN"/>
              <a:t>VMM Live Upgrades USING LOCAL MIGRATION | KVM FORUM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Agenda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32170" y="2963744"/>
            <a:ext cx="914400" cy="914400"/>
          </a:xfrm>
        </p:spPr>
        <p:txBody>
          <a:bodyPr/>
          <a:lstStyle/>
          <a:p>
            <a:r>
              <a:rPr lang="en-IN"/>
              <a:t>2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5932170" y="5196840"/>
            <a:ext cx="914400" cy="914400"/>
          </a:xfrm>
        </p:spPr>
        <p:txBody>
          <a:bodyPr/>
          <a:lstStyle/>
          <a:p>
            <a:r>
              <a:rPr lang="en-IN"/>
              <a:t>3</a:t>
            </a:r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6953250" y="762000"/>
            <a:ext cx="4968240" cy="914400"/>
          </a:xfrm>
        </p:spPr>
        <p:txBody>
          <a:bodyPr/>
          <a:lstStyle/>
          <a:p>
            <a:r>
              <a:rPr lang="en-US"/>
              <a:t>Problems with VMM upgrades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Results and Future work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D54DCC7-4272-104F-9188-128CF67E880A}"/>
              </a:ext>
            </a:extLst>
          </p:cNvPr>
          <p:cNvSpPr txBox="1">
            <a:spLocks/>
          </p:cNvSpPr>
          <p:nvPr/>
        </p:nvSpPr>
        <p:spPr>
          <a:xfrm>
            <a:off x="6972938" y="2971800"/>
            <a:ext cx="4629150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Avenir Book" panose="02000503020000020003" pitchFamily="2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Design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6724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8"/>
    </mc:Choice>
    <mc:Fallback xmlns="">
      <p:transition spd="slow" advTm="171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87752"/>
            <a:ext cx="11849100" cy="769441"/>
          </a:xfrm>
        </p:spPr>
        <p:txBody>
          <a:bodyPr/>
          <a:lstStyle/>
          <a:p>
            <a:r>
              <a:rPr lang="en-US"/>
              <a:t>Problems with VMM upgrades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"/>
    </mc:Choice>
    <mc:Fallback xmlns="">
      <p:transition spd="slow" advTm="11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VMM upgrades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VMs are live migrated to another host and migrated back</a:t>
            </a:r>
          </a:p>
          <a:p>
            <a:pPr marL="800100" lvl="1" indent="-342900"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Requires a long maintenance window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 dirty="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 dirty="0"/>
              <a:t>Issues we face with live migration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 dirty="0"/>
              <a:t>Non-deterministic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 dirty="0"/>
              <a:t>Guest impact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 dirty="0"/>
              <a:t>Resource contention</a:t>
            </a:r>
          </a:p>
          <a:p>
            <a:pPr marL="800100" lvl="1" indent="-342900">
              <a:buSzPts val="2000"/>
              <a:buFont typeface="Arial"/>
              <a:buChar char="•"/>
            </a:pPr>
            <a:endParaRPr lang="en-US" sz="2000" dirty="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 dirty="0"/>
              <a:t>As a result, VMM upgrades are deferred by system admins</a:t>
            </a:r>
          </a:p>
          <a:p>
            <a:pPr marL="800100" lvl="1" indent="-342900">
              <a:buSzPts val="2000"/>
              <a:buFont typeface="Arial"/>
              <a:buChar char="•"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DDB9EEDF-427A-B749-AB8E-D73E840C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52"/>
    </mc:Choice>
    <mc:Fallback xmlns="">
      <p:transition spd="slow" advTm="716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Our solution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SzPts val="2000"/>
              <a:buFont typeface="Arial"/>
              <a:buChar char="•"/>
            </a:pPr>
            <a:endParaRPr lang="en-US" sz="200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+mj-lt"/>
                <a:cs typeface="Gotham Medium" pitchFamily="2" charset="0"/>
              </a:rPr>
              <a:t>Upgrading VMM through </a:t>
            </a:r>
            <a:r>
              <a:rPr lang="en-US" sz="2000">
                <a:latin typeface="Gotham Medium" pitchFamily="2" charset="0"/>
                <a:cs typeface="Gotham Medium" pitchFamily="2" charset="0"/>
              </a:rPr>
              <a:t>Local live migration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/>
              <a:t>Using existing Libvirt migration workflow</a:t>
            </a:r>
            <a:endParaRPr lang="en-US" sz="2000">
              <a:cs typeface="Gotham Medium" pitchFamily="2" charset="0"/>
            </a:endParaRP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>
                <a:cs typeface="Gotham Medium" pitchFamily="2" charset="0"/>
              </a:rPr>
              <a:t>No memory copy required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>
                <a:cs typeface="Gotham Medium" pitchFamily="2" charset="0"/>
              </a:rPr>
              <a:t>No dirty-logging and throttling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Can upgrade VMMs with near-zero downtime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Minimal maintenance window required</a:t>
            </a:r>
          </a:p>
          <a:p>
            <a:pPr lvl="1">
              <a:buSzPts val="2000"/>
            </a:pPr>
            <a:endParaRPr lang="en-US" sz="18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7736A671-E8AA-994F-91DA-91C0720D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7"/>
    </mc:Choice>
    <mc:Fallback xmlns="">
      <p:transition spd="slow" advTm="521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Local migration workflow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65B87F-5FD2-9E4F-9A37-A569F0B94D72}"/>
              </a:ext>
            </a:extLst>
          </p:cNvPr>
          <p:cNvSpPr/>
          <p:nvPr/>
        </p:nvSpPr>
        <p:spPr>
          <a:xfrm>
            <a:off x="2207745" y="1430566"/>
            <a:ext cx="7531100" cy="44808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E6CB8FA-5B58-F042-BAA2-C460DDA0953E}"/>
              </a:ext>
            </a:extLst>
          </p:cNvPr>
          <p:cNvSpPr/>
          <p:nvPr/>
        </p:nvSpPr>
        <p:spPr>
          <a:xfrm>
            <a:off x="4636846" y="1900619"/>
            <a:ext cx="2576915" cy="7778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libvirt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6BC19CF-DA5C-4F48-9091-729CC212C4CF}"/>
              </a:ext>
            </a:extLst>
          </p:cNvPr>
          <p:cNvSpPr/>
          <p:nvPr/>
        </p:nvSpPr>
        <p:spPr>
          <a:xfrm>
            <a:off x="3486384" y="3713102"/>
            <a:ext cx="1623238" cy="652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VM1</a:t>
            </a:r>
            <a:endParaRPr lang="en-US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C450810-6F7C-6C4F-8029-FD846C8F6BF7}"/>
              </a:ext>
            </a:extLst>
          </p:cNvPr>
          <p:cNvSpPr/>
          <p:nvPr/>
        </p:nvSpPr>
        <p:spPr>
          <a:xfrm>
            <a:off x="2492315" y="4350673"/>
            <a:ext cx="2994838" cy="527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qemu (6.1.0)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D9C74FD-E23F-9C4B-B044-4739E48AF55F}"/>
              </a:ext>
            </a:extLst>
          </p:cNvPr>
          <p:cNvSpPr/>
          <p:nvPr/>
        </p:nvSpPr>
        <p:spPr>
          <a:xfrm>
            <a:off x="6561484" y="4350673"/>
            <a:ext cx="2994838" cy="527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qemu (6.1.1)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66C120A1-B975-7B4F-A9BB-37642C824454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2963584" y="2289545"/>
            <a:ext cx="1673262" cy="2042016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09E0278F-B0D6-494D-81E5-06EE6B711CD8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7213761" y="2289545"/>
            <a:ext cx="1902669" cy="2076493"/>
          </a:xfrm>
          <a:prstGeom prst="bentConnector2">
            <a:avLst/>
          </a:prstGeom>
          <a:ln w="38100">
            <a:solidFill>
              <a:srgbClr val="B0D2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B7E1EE4-82F7-D74C-9A11-0337D75A74F8}"/>
              </a:ext>
            </a:extLst>
          </p:cNvPr>
          <p:cNvSpPr txBox="1"/>
          <p:nvPr/>
        </p:nvSpPr>
        <p:spPr>
          <a:xfrm>
            <a:off x="5034604" y="2746924"/>
            <a:ext cx="178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Local migration</a:t>
            </a:r>
          </a:p>
          <a:p>
            <a:pPr algn="ctr"/>
            <a:endParaRPr lang="en-US" sz="16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91BA2D-572F-D749-8A20-2493EF675123}"/>
              </a:ext>
            </a:extLst>
          </p:cNvPr>
          <p:cNvSpPr txBox="1"/>
          <p:nvPr/>
        </p:nvSpPr>
        <p:spPr>
          <a:xfrm>
            <a:off x="9332691" y="3317832"/>
            <a:ext cx="178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Host 1</a:t>
            </a:r>
          </a:p>
          <a:p>
            <a:pPr algn="ctr"/>
            <a:endParaRPr lang="en-US" sz="16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5E29B9-707D-2E44-B7E4-C1F4A7B9E20D}"/>
              </a:ext>
            </a:extLst>
          </p:cNvPr>
          <p:cNvSpPr/>
          <p:nvPr/>
        </p:nvSpPr>
        <p:spPr>
          <a:xfrm>
            <a:off x="2737721" y="4886652"/>
            <a:ext cx="6594970" cy="833031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292BC-38CF-1F46-861A-2C44FD03EE07}"/>
              </a:ext>
            </a:extLst>
          </p:cNvPr>
          <p:cNvSpPr txBox="1"/>
          <p:nvPr/>
        </p:nvSpPr>
        <p:spPr>
          <a:xfrm>
            <a:off x="4311161" y="5116636"/>
            <a:ext cx="3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/</a:t>
            </a:r>
            <a:r>
              <a:rPr lang="en-US" err="1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usr</a:t>
            </a:r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/bin/qemu-x86-6.1.0</a:t>
            </a:r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5D8D6-EF00-034B-8C37-76C24EA12F96}"/>
              </a:ext>
            </a:extLst>
          </p:cNvPr>
          <p:cNvSpPr txBox="1"/>
          <p:nvPr/>
        </p:nvSpPr>
        <p:spPr>
          <a:xfrm>
            <a:off x="4311161" y="5116635"/>
            <a:ext cx="35696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Gotham Medium"/>
                <a:cs typeface="Gotham Medium" pitchFamily="2" charset="0"/>
              </a:rPr>
              <a:t>/</a:t>
            </a:r>
            <a:r>
              <a:rPr lang="en-US" err="1">
                <a:solidFill>
                  <a:srgbClr val="00B050"/>
                </a:solidFill>
                <a:latin typeface="Gotham Medium"/>
                <a:cs typeface="Gotham Medium" pitchFamily="2" charset="0"/>
              </a:rPr>
              <a:t>usr</a:t>
            </a:r>
            <a:r>
              <a:rPr lang="en-US">
                <a:solidFill>
                  <a:srgbClr val="00B050"/>
                </a:solidFill>
                <a:latin typeface="Gotham Medium"/>
                <a:cs typeface="Gotham Medium" pitchFamily="2" charset="0"/>
              </a:rPr>
              <a:t>/bin/qemu-x86-6.1.1</a:t>
            </a:r>
          </a:p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Footer Placeholder 16">
            <a:extLst>
              <a:ext uri="{FF2B5EF4-FFF2-40B4-BE49-F238E27FC236}">
                <a16:creationId xmlns:a16="http://schemas.microsoft.com/office/drawing/2014/main" id="{D651982E-5CEC-F841-A585-E95D3F45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88E808-E8AA-8543-86D1-FC6B462561BC}"/>
              </a:ext>
            </a:extLst>
          </p:cNvPr>
          <p:cNvSpPr txBox="1"/>
          <p:nvPr/>
        </p:nvSpPr>
        <p:spPr>
          <a:xfrm>
            <a:off x="7150327" y="5113772"/>
            <a:ext cx="178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(yum update)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48"/>
    </mc:Choice>
    <mc:Fallback xmlns="">
      <p:transition spd="slow" advTm="48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0508 -0.0016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71" grpId="0"/>
      <p:bldP spid="2" grpId="0"/>
      <p:bldP spid="18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87752"/>
            <a:ext cx="10972800" cy="769441"/>
          </a:xfrm>
        </p:spPr>
        <p:txBody>
          <a:bodyPr/>
          <a:lstStyle/>
          <a:p>
            <a:r>
              <a:rPr lang="en-US"/>
              <a:t>Design and implementation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BCE42-BFBB-E546-A838-9E83EE260B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36799" y="6273000"/>
            <a:ext cx="365289" cy="255600"/>
            <a:chOff x="6935788" y="3157538"/>
            <a:chExt cx="1136650" cy="795337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8A7F5D8-6563-714A-BC0C-90811F5F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157538"/>
              <a:ext cx="492125" cy="334962"/>
            </a:xfrm>
            <a:custGeom>
              <a:avLst/>
              <a:gdLst>
                <a:gd name="T0" fmla="*/ 639 w 1369"/>
                <a:gd name="T1" fmla="*/ 16 h 929"/>
                <a:gd name="T2" fmla="*/ 676 w 1369"/>
                <a:gd name="T3" fmla="*/ 0 h 929"/>
                <a:gd name="T4" fmla="*/ 1316 w 1369"/>
                <a:gd name="T5" fmla="*/ 0 h 929"/>
                <a:gd name="T6" fmla="*/ 1368 w 1369"/>
                <a:gd name="T7" fmla="*/ 53 h 929"/>
                <a:gd name="T8" fmla="*/ 1347 w 1369"/>
                <a:gd name="T9" fmla="*/ 95 h 929"/>
                <a:gd name="T10" fmla="*/ 409 w 1369"/>
                <a:gd name="T11" fmla="*/ 913 h 929"/>
                <a:gd name="T12" fmla="*/ 372 w 1369"/>
                <a:gd name="T13" fmla="*/ 928 h 929"/>
                <a:gd name="T14" fmla="*/ 333 w 1369"/>
                <a:gd name="T15" fmla="*/ 913 h 929"/>
                <a:gd name="T16" fmla="*/ 13 w 1369"/>
                <a:gd name="T17" fmla="*/ 632 h 929"/>
                <a:gd name="T18" fmla="*/ 0 w 1369"/>
                <a:gd name="T19" fmla="*/ 598 h 929"/>
                <a:gd name="T20" fmla="*/ 18 w 1369"/>
                <a:gd name="T21" fmla="*/ 559 h 929"/>
                <a:gd name="T22" fmla="*/ 639 w 1369"/>
                <a:gd name="T23" fmla="*/ 1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556AF4A-1F0A-C644-945C-165179E9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3619500"/>
              <a:ext cx="492125" cy="333375"/>
            </a:xfrm>
            <a:custGeom>
              <a:avLst/>
              <a:gdLst>
                <a:gd name="T0" fmla="*/ 639 w 1369"/>
                <a:gd name="T1" fmla="*/ 912 h 928"/>
                <a:gd name="T2" fmla="*/ 676 w 1369"/>
                <a:gd name="T3" fmla="*/ 927 h 928"/>
                <a:gd name="T4" fmla="*/ 1316 w 1369"/>
                <a:gd name="T5" fmla="*/ 927 h 928"/>
                <a:gd name="T6" fmla="*/ 1368 w 1369"/>
                <a:gd name="T7" fmla="*/ 875 h 928"/>
                <a:gd name="T8" fmla="*/ 1347 w 1369"/>
                <a:gd name="T9" fmla="*/ 833 h 928"/>
                <a:gd name="T10" fmla="*/ 409 w 1369"/>
                <a:gd name="T11" fmla="*/ 16 h 928"/>
                <a:gd name="T12" fmla="*/ 372 w 1369"/>
                <a:gd name="T13" fmla="*/ 0 h 928"/>
                <a:gd name="T14" fmla="*/ 333 w 1369"/>
                <a:gd name="T15" fmla="*/ 16 h 928"/>
                <a:gd name="T16" fmla="*/ 13 w 1369"/>
                <a:gd name="T17" fmla="*/ 294 h 928"/>
                <a:gd name="T18" fmla="*/ 0 w 1369"/>
                <a:gd name="T19" fmla="*/ 328 h 928"/>
                <a:gd name="T20" fmla="*/ 18 w 1369"/>
                <a:gd name="T21" fmla="*/ 367 h 928"/>
                <a:gd name="T22" fmla="*/ 639 w 1369"/>
                <a:gd name="T2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9" h="928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B7BAA4-C009-CC46-9C18-8DC89490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88" y="3157538"/>
              <a:ext cx="703262" cy="795337"/>
            </a:xfrm>
            <a:custGeom>
              <a:avLst/>
              <a:gdLst>
                <a:gd name="T0" fmla="*/ 726 w 1954"/>
                <a:gd name="T1" fmla="*/ 2194 h 2208"/>
                <a:gd name="T2" fmla="*/ 692 w 1954"/>
                <a:gd name="T3" fmla="*/ 2207 h 2208"/>
                <a:gd name="T4" fmla="*/ 52 w 1954"/>
                <a:gd name="T5" fmla="*/ 2207 h 2208"/>
                <a:gd name="T6" fmla="*/ 0 w 1954"/>
                <a:gd name="T7" fmla="*/ 2154 h 2208"/>
                <a:gd name="T8" fmla="*/ 15 w 1954"/>
                <a:gd name="T9" fmla="*/ 2118 h 2208"/>
                <a:gd name="T10" fmla="*/ 1137 w 1954"/>
                <a:gd name="T11" fmla="*/ 1143 h 2208"/>
                <a:gd name="T12" fmla="*/ 1156 w 1954"/>
                <a:gd name="T13" fmla="*/ 1104 h 2208"/>
                <a:gd name="T14" fmla="*/ 1140 w 1954"/>
                <a:gd name="T15" fmla="*/ 1067 h 2208"/>
                <a:gd name="T16" fmla="*/ 21 w 1954"/>
                <a:gd name="T17" fmla="*/ 92 h 2208"/>
                <a:gd name="T18" fmla="*/ 2 w 1954"/>
                <a:gd name="T19" fmla="*/ 53 h 2208"/>
                <a:gd name="T20" fmla="*/ 55 w 1954"/>
                <a:gd name="T21" fmla="*/ 0 h 2208"/>
                <a:gd name="T22" fmla="*/ 694 w 1954"/>
                <a:gd name="T23" fmla="*/ 0 h 2208"/>
                <a:gd name="T24" fmla="*/ 728 w 1954"/>
                <a:gd name="T25" fmla="*/ 14 h 2208"/>
                <a:gd name="T26" fmla="*/ 1934 w 1954"/>
                <a:gd name="T27" fmla="*/ 1065 h 2208"/>
                <a:gd name="T28" fmla="*/ 1953 w 1954"/>
                <a:gd name="T29" fmla="*/ 1104 h 2208"/>
                <a:gd name="T30" fmla="*/ 1934 w 1954"/>
                <a:gd name="T31" fmla="*/ 1143 h 2208"/>
                <a:gd name="T32" fmla="*/ 726 w 1954"/>
                <a:gd name="T33" fmla="*/ 21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4" h="2208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A5127429-8E56-FF42-9AEA-99CFB3E5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"/>
    </mc:Choice>
    <mc:Fallback xmlns="">
      <p:transition spd="slow" advTm="73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387148"/>
            <a:ext cx="10698480" cy="615553"/>
          </a:xfrm>
        </p:spPr>
        <p:txBody>
          <a:bodyPr/>
          <a:lstStyle/>
          <a:p>
            <a:r>
              <a:rPr lang="en-US"/>
              <a:t>Design challenges</a:t>
            </a:r>
            <a:endParaRPr lang="en-IN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SzPts val="2000"/>
            </a:pPr>
            <a:endParaRPr lang="en-US" sz="2000"/>
          </a:p>
          <a:p>
            <a:pPr marL="342900" indent="-342900">
              <a:spcBef>
                <a:spcPts val="0"/>
              </a:spcBef>
              <a:buSzPts val="2000"/>
              <a:buFont typeface="Arial"/>
              <a:buChar char="•"/>
            </a:pPr>
            <a:r>
              <a:rPr lang="en-US" sz="2000"/>
              <a:t>Keeping the machine ABI unchanged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 err="1"/>
              <a:t>libvirt</a:t>
            </a:r>
            <a:r>
              <a:rPr lang="en-US" sz="1800"/>
              <a:t> expects name and UUID of a VM to be unique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IN" sz="1800"/>
              <a:t>Handling absolute path dependencies on UUID / name</a:t>
            </a:r>
          </a:p>
          <a:p>
            <a:pPr marL="800100" lvl="1" indent="-342900">
              <a:buSzPts val="2000"/>
              <a:buFont typeface="Arial"/>
              <a:buChar char="•"/>
            </a:pPr>
            <a:endParaRPr lang="en-US" sz="180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Modifying migration phases to work on the same host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/>
              <a:t>Modifying remote migration phases</a:t>
            </a:r>
          </a:p>
          <a:p>
            <a:pPr marL="800100" lvl="1" indent="-342900">
              <a:buSzPts val="2000"/>
              <a:buFont typeface="Arial"/>
              <a:buChar char="•"/>
            </a:pPr>
            <a:r>
              <a:rPr lang="en-US" sz="1800"/>
              <a:t>Resolving the correct domain object</a:t>
            </a:r>
          </a:p>
          <a:p>
            <a:pPr marL="342900" indent="-342900">
              <a:buSzPts val="2000"/>
              <a:buFont typeface="Arial"/>
              <a:buChar char="•"/>
            </a:pPr>
            <a:endParaRPr lang="en-US" sz="2000"/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/>
              <a:t>Avoiding the memory copy</a:t>
            </a:r>
          </a:p>
          <a:p>
            <a:pPr marL="800100" lvl="1" indent="-342900">
              <a:buSzPts val="2000"/>
              <a:buFont typeface="Arial"/>
              <a:buChar char="•"/>
            </a:pPr>
            <a:endParaRPr lang="en-IN" sz="1800"/>
          </a:p>
          <a:p>
            <a:pPr marL="800100" lvl="1" indent="-342900">
              <a:buSzPts val="2000"/>
              <a:buFont typeface="Arial"/>
              <a:buChar char="•"/>
            </a:pPr>
            <a:endParaRPr lang="en-US" sz="1800"/>
          </a:p>
          <a:p>
            <a:pPr marL="800100" lvl="1" indent="-342900">
              <a:buSzPts val="2000"/>
              <a:buFont typeface="Arial"/>
              <a:buChar char="•"/>
            </a:pPr>
            <a:endParaRPr lang="en-US" sz="1800"/>
          </a:p>
          <a:p>
            <a:pPr marL="342900" lvl="0" indent="-228600">
              <a:buSzPts val="1800"/>
            </a:pPr>
            <a:endParaRPr lang="en-US" sz="18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Footer Placeholder 16">
            <a:extLst>
              <a:ext uri="{FF2B5EF4-FFF2-40B4-BE49-F238E27FC236}">
                <a16:creationId xmlns:a16="http://schemas.microsoft.com/office/drawing/2014/main" id="{876BEFB0-FF95-F847-99F6-492D6805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20"/>
    </mc:Choice>
    <mc:Fallback xmlns="">
      <p:transition spd="slow" advTm="1272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Bypassing memory copy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</a:t>
            </a:r>
            <a:fld id="{2C8F94F2-79B1-4F8D-B2F0-3428BA660B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906947BA-6A0F-433C-9754-9A5CD13EFB0E}"/>
              </a:ext>
            </a:extLst>
          </p:cNvPr>
          <p:cNvSpPr/>
          <p:nvPr/>
        </p:nvSpPr>
        <p:spPr>
          <a:xfrm>
            <a:off x="2484989" y="1555945"/>
            <a:ext cx="7531100" cy="4152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DC3DB794-3238-4EEB-BA81-B101A415A188}"/>
              </a:ext>
            </a:extLst>
          </p:cNvPr>
          <p:cNvSpPr/>
          <p:nvPr/>
        </p:nvSpPr>
        <p:spPr>
          <a:xfrm>
            <a:off x="4863067" y="2020309"/>
            <a:ext cx="2576915" cy="7778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libvirt</a:t>
            </a:r>
          </a:p>
        </p:txBody>
      </p:sp>
      <p:sp>
        <p:nvSpPr>
          <p:cNvPr id="12" name="Rounded Rectangle 57">
            <a:extLst>
              <a:ext uri="{FF2B5EF4-FFF2-40B4-BE49-F238E27FC236}">
                <a16:creationId xmlns:a16="http://schemas.microsoft.com/office/drawing/2014/main" id="{702D6A14-40EA-4C1D-85A6-B533E0DE12F4}"/>
              </a:ext>
            </a:extLst>
          </p:cNvPr>
          <p:cNvSpPr/>
          <p:nvPr/>
        </p:nvSpPr>
        <p:spPr>
          <a:xfrm>
            <a:off x="3716668" y="3817427"/>
            <a:ext cx="1623238" cy="652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VM1</a:t>
            </a:r>
            <a:endParaRPr lang="en-US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3" name="Rounded Rectangle 58">
            <a:extLst>
              <a:ext uri="{FF2B5EF4-FFF2-40B4-BE49-F238E27FC236}">
                <a16:creationId xmlns:a16="http://schemas.microsoft.com/office/drawing/2014/main" id="{CD9B9445-828E-44C5-8127-E72EB626F91F}"/>
              </a:ext>
            </a:extLst>
          </p:cNvPr>
          <p:cNvSpPr/>
          <p:nvPr/>
        </p:nvSpPr>
        <p:spPr>
          <a:xfrm>
            <a:off x="2718536" y="4470363"/>
            <a:ext cx="2994838" cy="527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qemu 6.0.0</a:t>
            </a:r>
          </a:p>
        </p:txBody>
      </p:sp>
      <p:sp>
        <p:nvSpPr>
          <p:cNvPr id="14" name="Rounded Rectangle 59">
            <a:extLst>
              <a:ext uri="{FF2B5EF4-FFF2-40B4-BE49-F238E27FC236}">
                <a16:creationId xmlns:a16="http://schemas.microsoft.com/office/drawing/2014/main" id="{0717A7D6-82FA-4C16-AE1B-7BF41428B3E9}"/>
              </a:ext>
            </a:extLst>
          </p:cNvPr>
          <p:cNvSpPr/>
          <p:nvPr/>
        </p:nvSpPr>
        <p:spPr>
          <a:xfrm>
            <a:off x="7292168" y="3817117"/>
            <a:ext cx="1623238" cy="6529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VM1</a:t>
            </a:r>
            <a:endParaRPr lang="en-US">
              <a:solidFill>
                <a:srgbClr val="00206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7" name="Rounded Rectangle 60">
            <a:extLst>
              <a:ext uri="{FF2B5EF4-FFF2-40B4-BE49-F238E27FC236}">
                <a16:creationId xmlns:a16="http://schemas.microsoft.com/office/drawing/2014/main" id="{B3361CE6-A026-4045-99C5-E3FE8667841A}"/>
              </a:ext>
            </a:extLst>
          </p:cNvPr>
          <p:cNvSpPr/>
          <p:nvPr/>
        </p:nvSpPr>
        <p:spPr>
          <a:xfrm>
            <a:off x="6787705" y="4470363"/>
            <a:ext cx="2994838" cy="527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qemu 6.1.0</a:t>
            </a:r>
          </a:p>
        </p:txBody>
      </p:sp>
      <p:cxnSp>
        <p:nvCxnSpPr>
          <p:cNvPr id="19" name="Elbow Connector 32">
            <a:extLst>
              <a:ext uri="{FF2B5EF4-FFF2-40B4-BE49-F238E27FC236}">
                <a16:creationId xmlns:a16="http://schemas.microsoft.com/office/drawing/2014/main" id="{59AD7ADA-B58A-45B7-BA79-E1E665B89F09}"/>
              </a:ext>
            </a:extLst>
          </p:cNvPr>
          <p:cNvCxnSpPr>
            <a:cxnSpLocks/>
            <a:endCxn id="10" idx="1"/>
          </p:cNvCxnSpPr>
          <p:nvPr/>
        </p:nvCxnSpPr>
        <p:spPr>
          <a:xfrm rot="5400000" flipH="1" flipV="1">
            <a:off x="2890157" y="2485801"/>
            <a:ext cx="2049476" cy="1896344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62">
            <a:extLst>
              <a:ext uri="{FF2B5EF4-FFF2-40B4-BE49-F238E27FC236}">
                <a16:creationId xmlns:a16="http://schemas.microsoft.com/office/drawing/2014/main" id="{EAF8DDB3-92C1-4346-A362-2BDCF307F32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439982" y="2409235"/>
            <a:ext cx="1940796" cy="2074129"/>
          </a:xfrm>
          <a:prstGeom prst="bentConnector2">
            <a:avLst/>
          </a:prstGeom>
          <a:ln w="38100">
            <a:solidFill>
              <a:srgbClr val="B0D2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77FC443-7456-4A4D-8DF7-DC69CA8E8C99}"/>
              </a:ext>
            </a:extLst>
          </p:cNvPr>
          <p:cNvSpPr txBox="1"/>
          <p:nvPr/>
        </p:nvSpPr>
        <p:spPr>
          <a:xfrm>
            <a:off x="5034546" y="2809812"/>
            <a:ext cx="223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Local migration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773D30F-6BC1-4E22-BDD3-B92C3839FAF3}"/>
              </a:ext>
            </a:extLst>
          </p:cNvPr>
          <p:cNvSpPr txBox="1"/>
          <p:nvPr/>
        </p:nvSpPr>
        <p:spPr>
          <a:xfrm>
            <a:off x="2898420" y="1864800"/>
            <a:ext cx="212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Fetch </a:t>
            </a:r>
            <a:r>
              <a:rPr lang="en-US" sz="1600" err="1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fd</a:t>
            </a:r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 for memory backend</a:t>
            </a:r>
          </a:p>
          <a:p>
            <a:pPr algn="ctr"/>
            <a:br>
              <a:rPr lang="en-US" sz="1600"/>
            </a:br>
            <a:r>
              <a:rPr lang="en-US" sz="1600"/>
              <a:t>fetch-</a:t>
            </a:r>
            <a:r>
              <a:rPr lang="en-US" sz="1600" err="1"/>
              <a:t>backingfd</a:t>
            </a:r>
            <a:r>
              <a:rPr lang="en-US" sz="1600"/>
              <a:t> QMP command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77DE32E-DE64-4BAE-819A-4306AB66DCB2}"/>
              </a:ext>
            </a:extLst>
          </p:cNvPr>
          <p:cNvSpPr txBox="1"/>
          <p:nvPr/>
        </p:nvSpPr>
        <p:spPr>
          <a:xfrm>
            <a:off x="7470634" y="1846776"/>
            <a:ext cx="208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Transfer memory backend </a:t>
            </a:r>
            <a:r>
              <a:rPr lang="en-US" sz="1600" err="1">
                <a:solidFill>
                  <a:srgbClr val="002060"/>
                </a:solidFill>
                <a:latin typeface="Gotham Medium" pitchFamily="2" charset="0"/>
                <a:cs typeface="Gotham Medium" pitchFamily="2" charset="0"/>
              </a:rPr>
              <a:t>fd</a:t>
            </a:r>
            <a:endParaRPr lang="en-US" sz="1600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22392CC1-70EA-AE4F-8151-48E8E3F8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39245"/>
            <a:ext cx="5738750" cy="123111"/>
          </a:xfrm>
        </p:spPr>
        <p:txBody>
          <a:bodyPr/>
          <a:lstStyle/>
          <a:p>
            <a:r>
              <a:rPr lang="en-IN"/>
              <a:t>VMM Live Upgrades USING LOCAL MIGRATION | KVM FORUM 2021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5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4"/>
    </mc:Choice>
    <mc:Fallback xmlns="">
      <p:transition spd="slow" advTm="81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18" grpId="0"/>
      <p:bldP spid="1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18|20.3|0.9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25.8|2.2|14.7|14"/>
</p:tagLst>
</file>

<file path=ppt/theme/theme1.xml><?xml version="1.0" encoding="utf-8"?>
<a:theme xmlns:a="http://schemas.openxmlformats.org/drawingml/2006/main" name="Custom Design">
  <a:themeElements>
    <a:clrScheme name="Nutanix NEW Color">
      <a:dk1>
        <a:srgbClr val="1E1E1E"/>
      </a:dk1>
      <a:lt1>
        <a:sysClr val="window" lastClr="FFFFFF"/>
      </a:lt1>
      <a:dk2>
        <a:srgbClr val="4D4D4E"/>
      </a:dk2>
      <a:lt2>
        <a:srgbClr val="034EA2"/>
      </a:lt2>
      <a:accent1>
        <a:srgbClr val="B0D235"/>
      </a:accent1>
      <a:accent2>
        <a:srgbClr val="4379BD"/>
      </a:accent2>
      <a:accent3>
        <a:srgbClr val="F4B321"/>
      </a:accent3>
      <a:accent4>
        <a:srgbClr val="F36D21"/>
      </a:accent4>
      <a:accent5>
        <a:srgbClr val="02B3E2"/>
      </a:accent5>
      <a:accent6>
        <a:srgbClr val="6560AB"/>
      </a:accent6>
      <a:hlink>
        <a:srgbClr val="032177"/>
      </a:hlink>
      <a:folHlink>
        <a:srgbClr val="C84A01"/>
      </a:folHlink>
    </a:clrScheme>
    <a:fontScheme name="Custom 181">
      <a:majorFont>
        <a:latin typeface="Gotham Rounded Light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854</Words>
  <Application>Microsoft Macintosh PowerPoint</Application>
  <PresentationFormat>Widescreen</PresentationFormat>
  <Paragraphs>171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Avenir Book</vt:lpstr>
      <vt:lpstr>Calibri</vt:lpstr>
      <vt:lpstr>Courier New</vt:lpstr>
      <vt:lpstr>FreightSansLFPro</vt:lpstr>
      <vt:lpstr>Gotham Light</vt:lpstr>
      <vt:lpstr>Gotham Medium</vt:lpstr>
      <vt:lpstr>Gotham Rounded Book</vt:lpstr>
      <vt:lpstr>Gotham Rounded Light</vt:lpstr>
      <vt:lpstr>Gotham Rounded Medium</vt:lpstr>
      <vt:lpstr>Wingdings</vt:lpstr>
      <vt:lpstr>Custom Design</vt:lpstr>
      <vt:lpstr>Support for Fast and Reliable VMM Live Upgrades in Libvirt</vt:lpstr>
      <vt:lpstr>Agenda</vt:lpstr>
      <vt:lpstr>Problems with VMM upgrades</vt:lpstr>
      <vt:lpstr>Problems with VMM upgrades</vt:lpstr>
      <vt:lpstr>Our solution</vt:lpstr>
      <vt:lpstr>Local migration workflow</vt:lpstr>
      <vt:lpstr>Design and implementation</vt:lpstr>
      <vt:lpstr>Design challenges</vt:lpstr>
      <vt:lpstr>Bypassing memory copy</vt:lpstr>
      <vt:lpstr>Handling Qemu monitor and log files</vt:lpstr>
      <vt:lpstr>Changes to migration flow</vt:lpstr>
      <vt:lpstr>Results and future work</vt:lpstr>
      <vt:lpstr>Demo</vt:lpstr>
      <vt:lpstr>Results – migration time</vt:lpstr>
      <vt:lpstr>Results – downtime</vt:lpstr>
      <vt:lpstr>Conclusion and 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Prachatos Mitra</cp:lastModifiedBy>
  <cp:revision>7</cp:revision>
  <dcterms:created xsi:type="dcterms:W3CDTF">2017-03-31T16:53:12Z</dcterms:created>
  <dcterms:modified xsi:type="dcterms:W3CDTF">2021-08-30T17:45:18Z</dcterms:modified>
</cp:coreProperties>
</file>